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1" r:id="rId1"/>
  </p:sldMasterIdLst>
  <p:notesMasterIdLst>
    <p:notesMasterId r:id="rId41"/>
  </p:notesMasterIdLst>
  <p:sldIdLst>
    <p:sldId id="256" r:id="rId2"/>
    <p:sldId id="297" r:id="rId3"/>
    <p:sldId id="290" r:id="rId4"/>
    <p:sldId id="257" r:id="rId5"/>
    <p:sldId id="259" r:id="rId6"/>
    <p:sldId id="261" r:id="rId7"/>
    <p:sldId id="269" r:id="rId8"/>
    <p:sldId id="265" r:id="rId9"/>
    <p:sldId id="262" r:id="rId10"/>
    <p:sldId id="271" r:id="rId11"/>
    <p:sldId id="263" r:id="rId12"/>
    <p:sldId id="270" r:id="rId13"/>
    <p:sldId id="264" r:id="rId14"/>
    <p:sldId id="268" r:id="rId15"/>
    <p:sldId id="267" r:id="rId16"/>
    <p:sldId id="272" r:id="rId17"/>
    <p:sldId id="273" r:id="rId18"/>
    <p:sldId id="274" r:id="rId19"/>
    <p:sldId id="275" r:id="rId20"/>
    <p:sldId id="276" r:id="rId21"/>
    <p:sldId id="286" r:id="rId22"/>
    <p:sldId id="277" r:id="rId23"/>
    <p:sldId id="294" r:id="rId24"/>
    <p:sldId id="278" r:id="rId25"/>
    <p:sldId id="279" r:id="rId26"/>
    <p:sldId id="281" r:id="rId27"/>
    <p:sldId id="280" r:id="rId28"/>
    <p:sldId id="282" r:id="rId29"/>
    <p:sldId id="283" r:id="rId30"/>
    <p:sldId id="295" r:id="rId31"/>
    <p:sldId id="284" r:id="rId32"/>
    <p:sldId id="291" r:id="rId33"/>
    <p:sldId id="285" r:id="rId34"/>
    <p:sldId id="287" r:id="rId35"/>
    <p:sldId id="293" r:id="rId36"/>
    <p:sldId id="288" r:id="rId37"/>
    <p:sldId id="289" r:id="rId38"/>
    <p:sldId id="292" r:id="rId39"/>
    <p:sldId id="29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BA176-4156-4FA4-B0A2-208DF14E511B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F3BB5-8809-4D03-9C2E-96FF04964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75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A472D-CCA6-4587-BF85-3AD1413FD6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80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C2CEBC2-6BB7-44A0-A916-2E3FD1194ACB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A438461-C45B-4369-AAF0-4258E6D0D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72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CEBC2-6BB7-44A0-A916-2E3FD1194ACB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38461-C45B-4369-AAF0-4258E6D0D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65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CEBC2-6BB7-44A0-A916-2E3FD1194ACB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38461-C45B-4369-AAF0-4258E6D0D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10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CEBC2-6BB7-44A0-A916-2E3FD1194ACB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38461-C45B-4369-AAF0-4258E6D0D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5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CEBC2-6BB7-44A0-A916-2E3FD1194ACB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38461-C45B-4369-AAF0-4258E6D0D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0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CEBC2-6BB7-44A0-A916-2E3FD1194ACB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38461-C45B-4369-AAF0-4258E6D0D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8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CEBC2-6BB7-44A0-A916-2E3FD1194ACB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38461-C45B-4369-AAF0-4258E6D0D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2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CEBC2-6BB7-44A0-A916-2E3FD1194ACB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38461-C45B-4369-AAF0-4258E6D0D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30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CEBC2-6BB7-44A0-A916-2E3FD1194ACB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38461-C45B-4369-AAF0-4258E6D0D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61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CEBC2-6BB7-44A0-A916-2E3FD1194ACB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1A438461-C45B-4369-AAF0-4258E6D0D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36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C2CEBC2-6BB7-44A0-A916-2E3FD1194ACB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A438461-C45B-4369-AAF0-4258E6D0D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23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8C2CEBC2-6BB7-44A0-A916-2E3FD1194ACB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1A438461-C45B-4369-AAF0-4258E6D0D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43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blog.kdl.org/?p=3307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nglspecialcollectionsandarchives.tumblr.com/" TargetMode="External"/><Relationship Id="rId2" Type="http://schemas.openxmlformats.org/officeDocument/2006/relationships/hyperlink" Target="https://nglarchivesandspecialcollections.wordpres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us.google.com/108066714015732776161/posts" TargetMode="External"/><Relationship Id="rId5" Type="http://schemas.openxmlformats.org/officeDocument/2006/relationships/hyperlink" Target="https://twitter.com/SHSUArchives" TargetMode="External"/><Relationship Id="rId4" Type="http://schemas.openxmlformats.org/officeDocument/2006/relationships/hyperlink" Target="https://www.facebook.com/shsulibrary?sk=wall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eadspin.com/5961953/i-cant-stop-looking-at-this-gif-of-these-two-lakers-bros" TargetMode="Externa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nglspecialcollectionsandarchives.tumblr.com/post/79459655927/swing-and-a-miss-this-polo-player-just-cannot" TargetMode="Externa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nglspecialcollectionsandarchives.tumblr.com/post/60773527021/painted-fans-of-japan-check-out-this-miniature" TargetMode="Externa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nglspecialcollectionsandarchives.tumblr.com/post/80275800886/john-w-thomason-sketchbook-34-we-have-thousands" TargetMode="External"/><Relationship Id="rId4" Type="http://schemas.openxmlformats.org/officeDocument/2006/relationships/hyperlink" Target="http://nglspecialcollectionsandarchives.tumblr.com/post/78443128652/yellowstonespringatshsu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todaysdocument.tumblr.com/post/118440544677/ve-day-may-8-1945-the-war-ends-in-europe" TargetMode="Externa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southwestcollectionarchives.tumblr.com/post/116409507278/severe-weather-season-is-upon-us-and-yet-without" TargetMode="Externa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nglspecialcollectionsandarchives.tumblr.com/post/78009734990/row-row-row-your-boat-watch-as-this-guy-rows" TargetMode="Externa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nglspecialcollectionsandarchives.tumblr.com/post/105019157353/happy-holidays-from-sam-houston-state-university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nglspecialcollectionsandarchives.tumblr.com/post/84932095944/radioactivity-is-in-the-air-for-you-and-me-this" TargetMode="Externa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mailto:jwilliamson@shsu.edu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giphy.com/gifs/vintage-party-champagne-BJH2ALum77Vni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4796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Boot Camp </a:t>
            </a:r>
            <a:r>
              <a:rPr lang="en-US" dirty="0"/>
              <a:t>Triple Play: 3 Steps to Maximize Your Social Media ROI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91519" y="3934948"/>
            <a:ext cx="6520917" cy="164592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May 21, 2015</a:t>
            </a:r>
          </a:p>
          <a:p>
            <a:r>
              <a:rPr lang="en-US" dirty="0" smtClean="0"/>
              <a:t>Felicia Williamson, MLIS, CA</a:t>
            </a:r>
          </a:p>
          <a:p>
            <a:r>
              <a:rPr lang="en-US" dirty="0" smtClean="0"/>
              <a:t>James Williamson, MLIS, CA, DAS</a:t>
            </a:r>
          </a:p>
          <a:p>
            <a:r>
              <a:rPr lang="en-US" dirty="0" smtClean="0"/>
              <a:t>#SSA2015 #</a:t>
            </a:r>
            <a:r>
              <a:rPr lang="en-US" dirty="0" err="1" smtClean="0"/>
              <a:t>SSAtripleplay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07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1847654"/>
            <a:ext cx="5582741" cy="4562573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It’s easy to do a little cross-promotion.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Take it further and repost to Facebook, Tumblr, Google + and Twitter (with slight modifications.)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Then you can look forward to Google search results like </a:t>
            </a:r>
            <a:r>
              <a:rPr lang="en-US" sz="36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One link to Finding Aids Online (Archon)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Two blog posts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And Google +!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7224" y="499533"/>
            <a:ext cx="5319370" cy="1187865"/>
          </a:xfrm>
        </p:spPr>
        <p:txBody>
          <a:bodyPr/>
          <a:lstStyle/>
          <a:p>
            <a:r>
              <a:rPr lang="en-US" dirty="0" smtClean="0"/>
              <a:t>Expand your reach!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930" y="729542"/>
            <a:ext cx="3243115" cy="582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5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670" y="499533"/>
            <a:ext cx="11194329" cy="1658198"/>
          </a:xfrm>
        </p:spPr>
        <p:txBody>
          <a:bodyPr/>
          <a:lstStyle/>
          <a:p>
            <a:r>
              <a:rPr lang="en-US" dirty="0" smtClean="0"/>
              <a:t>Blog to Tumblr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303" y="2055043"/>
            <a:ext cx="5835192" cy="43080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dirty="0" smtClean="0"/>
              <a:t>Copy and paste your blog entry to Tumblr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/>
              <a:t>You </a:t>
            </a:r>
            <a:r>
              <a:rPr lang="en-US" sz="2800" i="1" dirty="0" smtClean="0"/>
              <a:t>can</a:t>
            </a:r>
            <a:r>
              <a:rPr lang="en-US" sz="2800" dirty="0" smtClean="0"/>
              <a:t> automatically re-blog your post from WordPress to Tumblr. We recommend you </a:t>
            </a:r>
            <a:r>
              <a:rPr lang="en-US" sz="2800" b="1" dirty="0" smtClean="0">
                <a:solidFill>
                  <a:schemeClr val="accent1"/>
                </a:solidFill>
              </a:rPr>
              <a:t>copy and paste </a:t>
            </a:r>
            <a:r>
              <a:rPr lang="en-US" sz="2800" dirty="0" smtClean="0"/>
              <a:t>since a re-blog to Tumblr cuts the post off and patrons will have to click to “see more” and just be re-routed to WordPress.</a:t>
            </a:r>
            <a:r>
              <a:rPr lang="en-US" sz="3200" dirty="0"/>
              <a:t> </a:t>
            </a:r>
            <a:endParaRPr lang="en-US" sz="32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/>
              <a:t>Tumblr </a:t>
            </a:r>
            <a:r>
              <a:rPr lang="en-US" sz="2800" dirty="0"/>
              <a:t>is great for audience participation.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907" y="1044889"/>
            <a:ext cx="3878393" cy="581311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5405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Then- Facebook and Google+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365" y="1762812"/>
            <a:ext cx="8342722" cy="46285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Shorten your post (2 VIP sentences from </a:t>
            </a:r>
            <a:r>
              <a:rPr lang="en-US" sz="3200" b="1" dirty="0" err="1"/>
              <a:t>Biog</a:t>
            </a:r>
            <a:r>
              <a:rPr lang="en-US" sz="3200" b="1" dirty="0"/>
              <a:t>/</a:t>
            </a:r>
            <a:r>
              <a:rPr lang="en-US" sz="3200" b="1" dirty="0" err="1"/>
              <a:t>Hist</a:t>
            </a:r>
            <a:r>
              <a:rPr lang="en-US" sz="3200" b="1" dirty="0"/>
              <a:t> and 2 VIP sentences from Scope/ Contents) and post this shortened version (with image and link) to </a:t>
            </a:r>
            <a:r>
              <a:rPr lang="en-US" sz="3200" b="1" dirty="0" smtClean="0"/>
              <a:t>Facebook and </a:t>
            </a:r>
            <a:r>
              <a:rPr lang="en-US" sz="3200" b="1" dirty="0"/>
              <a:t>Google+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dirty="0"/>
              <a:t>It is ok to use the full </a:t>
            </a:r>
            <a:r>
              <a:rPr lang="en-US" sz="3200" dirty="0" smtClean="0"/>
              <a:t>version, but a good part of your post and most importantly, the link, will </a:t>
            </a:r>
            <a:r>
              <a:rPr lang="en-US" sz="3200" dirty="0"/>
              <a:t>just get cut off </a:t>
            </a:r>
            <a:r>
              <a:rPr lang="en-US" sz="3200" dirty="0" smtClean="0"/>
              <a:t>and appear “below </a:t>
            </a:r>
            <a:r>
              <a:rPr lang="en-US" sz="3200" dirty="0"/>
              <a:t>the fold” </a:t>
            </a:r>
            <a:r>
              <a:rPr lang="en-US" sz="3200" dirty="0" smtClean="0"/>
              <a:t>…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dirty="0"/>
              <a:t>Google + keeps your finding aid post high in Google search results (caveat: we aren’t sure how this works…next research project!)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3200" dirty="0"/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426804" y="5008283"/>
            <a:ext cx="25829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Kent District Library Blog</a:t>
            </a:r>
          </a:p>
          <a:p>
            <a:r>
              <a:rPr lang="en-US" sz="1400" dirty="0" smtClean="0">
                <a:hlinkClick r:id="rId2"/>
              </a:rPr>
              <a:t> http</a:t>
            </a:r>
            <a:r>
              <a:rPr lang="en-US" sz="1400" dirty="0">
                <a:hlinkClick r:id="rId2"/>
              </a:rPr>
              <a:t>://blog.kdl.org/?</a:t>
            </a:r>
            <a:r>
              <a:rPr lang="en-US" sz="1400" dirty="0" smtClean="0">
                <a:hlinkClick r:id="rId2"/>
              </a:rPr>
              <a:t>p=3307</a:t>
            </a:r>
            <a:r>
              <a:rPr lang="en-US" sz="1400" dirty="0" smtClean="0"/>
              <a:t> Accessed 5/14/15. 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114" y="1276415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1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Twitter-time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/>
              <a:t>Write a 140 word version of your post. Tweet it with tags. </a:t>
            </a:r>
          </a:p>
          <a:p>
            <a:pPr marL="0" indent="0">
              <a:buNone/>
            </a:pPr>
            <a:endParaRPr lang="en-US" sz="12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Tag related organizations (alumni, University tags, student group tags, historical society tags, etc.) are a great way to expand your reach (and build relationships. Tag it up, especially on Twitter, Facebook and Tumblr.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667" y="4706520"/>
            <a:ext cx="4170218" cy="1154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667" y="5936017"/>
            <a:ext cx="2487914" cy="82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 it out!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800" b="1" dirty="0" smtClean="0"/>
              <a:t>The blog: </a:t>
            </a:r>
            <a:r>
              <a:rPr lang="en-US" sz="2800" b="1" dirty="0" smtClean="0">
                <a:hlinkClick r:id="rId2"/>
              </a:rPr>
              <a:t>https://nglarchivesandspecialcollections.wordpress.com/</a:t>
            </a:r>
            <a:endParaRPr lang="en-US" sz="2800" b="1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b="1" dirty="0" smtClean="0"/>
              <a:t>Tumblr: </a:t>
            </a:r>
            <a:r>
              <a:rPr lang="en-US" sz="2800" b="1" dirty="0" smtClean="0">
                <a:hlinkClick r:id="rId3"/>
              </a:rPr>
              <a:t>http://nglspecialcollectionsandarchives.tumblr.com/</a:t>
            </a:r>
            <a:r>
              <a:rPr lang="en-US" sz="2800" b="1" dirty="0" smtClean="0"/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b="1" dirty="0" smtClean="0"/>
              <a:t>Facebook: </a:t>
            </a:r>
            <a:r>
              <a:rPr lang="en-US" sz="2800" b="1" dirty="0" smtClean="0">
                <a:hlinkClick r:id="rId4"/>
              </a:rPr>
              <a:t>https://www.facebook.com/shsulibrary?sk=wall</a:t>
            </a:r>
            <a:r>
              <a:rPr lang="en-US" sz="2800" b="1" dirty="0" smtClean="0"/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b="1" dirty="0" smtClean="0"/>
              <a:t>Twitter: </a:t>
            </a:r>
            <a:r>
              <a:rPr lang="en-US" sz="2800" b="1" dirty="0" smtClean="0">
                <a:hlinkClick r:id="rId5"/>
              </a:rPr>
              <a:t>https://twitter.com/SHSUArchives</a:t>
            </a:r>
            <a:r>
              <a:rPr lang="en-US" sz="2800" b="1" dirty="0" smtClean="0"/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b="1" dirty="0" smtClean="0"/>
              <a:t>Google+: </a:t>
            </a:r>
            <a:r>
              <a:rPr lang="en-US" sz="2800" b="1" dirty="0" smtClean="0">
                <a:hlinkClick r:id="rId6"/>
              </a:rPr>
              <a:t>https://plus.google.com/108066714015732776161/posts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7119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259" y="2959929"/>
            <a:ext cx="10772775" cy="1658198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06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How to Make GIFs from your Collections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James Williamson, MLIS, CA, DAS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18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is a GIF?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800" dirty="0"/>
              <a:t>Stands for graphics interchange format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/>
              <a:t>Basically an </a:t>
            </a:r>
            <a:r>
              <a:rPr lang="en-US" sz="2800" dirty="0" smtClean="0"/>
              <a:t>animated format for the web </a:t>
            </a:r>
            <a:r>
              <a:rPr lang="en-US" sz="2800" dirty="0"/>
              <a:t>that can be created from images, illustrations, and </a:t>
            </a:r>
            <a:r>
              <a:rPr lang="en-US" sz="2800" dirty="0" smtClean="0"/>
              <a:t>videos.</a:t>
            </a:r>
            <a:endParaRPr lang="en-US" sz="2800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11" y="1998134"/>
            <a:ext cx="4662487" cy="2622648"/>
          </a:xfrm>
        </p:spPr>
      </p:pic>
      <p:sp>
        <p:nvSpPr>
          <p:cNvPr id="8" name="TextBox 7"/>
          <p:cNvSpPr txBox="1"/>
          <p:nvPr/>
        </p:nvSpPr>
        <p:spPr>
          <a:xfrm>
            <a:off x="5966254" y="4620782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Laker Bros </a:t>
            </a:r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deadspin.com/5961953/i-cant-stop-looking-at-this-gif-of-these-two-lakers-bros</a:t>
            </a:r>
            <a:r>
              <a:rPr lang="en-US" sz="1400" dirty="0" smtClean="0"/>
              <a:t> Accessed 5/12/2015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4988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Why should I use them?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3"/>
            <a:ext cx="5347072" cy="4694897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800" dirty="0"/>
              <a:t>Language of the internet</a:t>
            </a:r>
          </a:p>
          <a:p>
            <a:pPr marL="457200" lvl="1" indent="0">
              <a:buNone/>
            </a:pPr>
            <a:r>
              <a:rPr lang="en-US" sz="2400" dirty="0"/>
              <a:t>-especially on youth driven sites like Tumblr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/>
              <a:t>A number of institutions have found success using them</a:t>
            </a:r>
          </a:p>
          <a:p>
            <a:pPr marL="457200" lvl="1" indent="0">
              <a:buNone/>
            </a:pPr>
            <a:r>
              <a:rPr lang="en-US" sz="2400" dirty="0"/>
              <a:t>-SHSU </a:t>
            </a:r>
            <a:r>
              <a:rPr lang="en-US" sz="2400" dirty="0" smtClean="0"/>
              <a:t>GIFs </a:t>
            </a:r>
            <a:r>
              <a:rPr lang="en-US" sz="2400" dirty="0"/>
              <a:t>have been featured multiple times on Tumblr </a:t>
            </a:r>
            <a:r>
              <a:rPr lang="en-US" sz="2400" dirty="0" smtClean="0"/>
              <a:t>Radar. Each appearance on the Radar resulted in a substantial bump in followers.</a:t>
            </a:r>
            <a:endParaRPr lang="en-US" sz="2400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54" y="1858620"/>
            <a:ext cx="4167186" cy="3767137"/>
          </a:xfrm>
        </p:spPr>
      </p:pic>
      <p:sp>
        <p:nvSpPr>
          <p:cNvPr id="5" name="TextBox 4"/>
          <p:cNvSpPr txBox="1"/>
          <p:nvPr/>
        </p:nvSpPr>
        <p:spPr>
          <a:xfrm>
            <a:off x="6312594" y="5625757"/>
            <a:ext cx="4671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Swing And </a:t>
            </a:r>
            <a:r>
              <a:rPr lang="en-US" sz="1400" dirty="0"/>
              <a:t>a Miss </a:t>
            </a:r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nglspecialcollectionsandarchives.tumblr.com/post/79459655927/swing-and-a-miss-this-polo-player-just-cannot</a:t>
            </a:r>
            <a:r>
              <a:rPr lang="en-US" sz="1400" dirty="0" smtClean="0"/>
              <a:t> Accessed 5/12/2015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3818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Book GIFs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/>
              <a:t>GIFs </a:t>
            </a:r>
            <a:r>
              <a:rPr lang="en-US" sz="2800" dirty="0"/>
              <a:t>created </a:t>
            </a:r>
            <a:r>
              <a:rPr lang="en-US" sz="2800" dirty="0" smtClean="0"/>
              <a:t>from books in </a:t>
            </a:r>
            <a:r>
              <a:rPr lang="en-US" sz="2800" dirty="0"/>
              <a:t>your collection</a:t>
            </a:r>
          </a:p>
          <a:p>
            <a:pPr marL="457200" lvl="1" indent="0">
              <a:buNone/>
            </a:pPr>
            <a:r>
              <a:rPr lang="en-US" sz="2400" dirty="0"/>
              <a:t>-miniature books, art books, rare books, weird books, </a:t>
            </a:r>
            <a:r>
              <a:rPr lang="en-US" sz="2400" dirty="0" smtClean="0"/>
              <a:t>etc.</a:t>
            </a:r>
            <a:endParaRPr lang="en-US" sz="2400" dirty="0"/>
          </a:p>
          <a:p>
            <a:pPr marL="457200" lvl="1" indent="0">
              <a:buNone/>
            </a:pPr>
            <a:endParaRPr lang="en-US" sz="24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/>
              <a:t>Popular on the web and simple to put together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62" y="1998134"/>
            <a:ext cx="4662487" cy="3105216"/>
          </a:xfrm>
        </p:spPr>
      </p:pic>
      <p:sp>
        <p:nvSpPr>
          <p:cNvPr id="6" name="TextBox 5"/>
          <p:cNvSpPr txBox="1"/>
          <p:nvPr/>
        </p:nvSpPr>
        <p:spPr>
          <a:xfrm>
            <a:off x="5961856" y="5500695"/>
            <a:ext cx="4762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Painted Fans </a:t>
            </a:r>
            <a:r>
              <a:rPr lang="en-US" sz="1400" dirty="0"/>
              <a:t>of Japan </a:t>
            </a:r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nglspecialcollectionsandarchives.tumblr.com/post/60773527021/painted-fans-of-japan-check-out-this-miniature</a:t>
            </a:r>
            <a:r>
              <a:rPr lang="en-US" sz="1400" dirty="0" smtClean="0"/>
              <a:t> Accessed 5/12/2015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7011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expect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Section 1: Marketing Finding Aids on Social Media </a:t>
            </a:r>
          </a:p>
          <a:p>
            <a:r>
              <a:rPr lang="en-US" sz="3600" dirty="0" smtClean="0"/>
              <a:t>Section 2: Book GIFs</a:t>
            </a:r>
          </a:p>
          <a:p>
            <a:r>
              <a:rPr lang="en-US" sz="3600" dirty="0" smtClean="0"/>
              <a:t>Section 3: Video GIFs</a:t>
            </a:r>
          </a:p>
          <a:p>
            <a:r>
              <a:rPr lang="en-US" sz="3600" dirty="0" smtClean="0"/>
              <a:t>Section 4: Animated GIFs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16757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You can use any type of book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329095"/>
            <a:ext cx="4664075" cy="3106273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63" y="2329623"/>
            <a:ext cx="4662487" cy="3105216"/>
          </a:xfrm>
        </p:spPr>
      </p:pic>
      <p:sp>
        <p:nvSpPr>
          <p:cNvPr id="15" name="TextBox 14"/>
          <p:cNvSpPr txBox="1"/>
          <p:nvPr/>
        </p:nvSpPr>
        <p:spPr>
          <a:xfrm>
            <a:off x="577850" y="5526378"/>
            <a:ext cx="4762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Yellowstone Spring @SHSU </a:t>
            </a:r>
            <a:r>
              <a:rPr lang="en-US" sz="1400" dirty="0">
                <a:hlinkClick r:id="rId4"/>
              </a:rPr>
              <a:t>http://</a:t>
            </a:r>
            <a:r>
              <a:rPr lang="en-US" sz="1400" dirty="0" smtClean="0">
                <a:hlinkClick r:id="rId4"/>
              </a:rPr>
              <a:t>nglspecialcollectionsandarchives.tumblr.com/post/78443128652/yellowstonespringatshsu</a:t>
            </a:r>
            <a:r>
              <a:rPr lang="en-US" sz="1400" dirty="0" smtClean="0"/>
              <a:t>  Accessed 5/12/2015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011863" y="5601730"/>
            <a:ext cx="4662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John W. Thomason Sketchbook 34 </a:t>
            </a:r>
            <a:r>
              <a:rPr lang="en-US" sz="1400" dirty="0">
                <a:hlinkClick r:id="rId5"/>
              </a:rPr>
              <a:t>http://</a:t>
            </a:r>
            <a:r>
              <a:rPr lang="en-US" sz="1400" dirty="0" smtClean="0">
                <a:hlinkClick r:id="rId5"/>
              </a:rPr>
              <a:t>nglspecialcollectionsandarchives.tumblr.com/post/80275800886/john-w-thomason-sketchbook-34-we-have-thousands</a:t>
            </a:r>
            <a:r>
              <a:rPr lang="en-US" sz="1400" dirty="0" smtClean="0"/>
              <a:t> Accessed 5/14/2015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3079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Technical </a:t>
            </a:r>
            <a:r>
              <a:rPr lang="en-US" dirty="0" smtClean="0">
                <a:solidFill>
                  <a:srgbClr val="FF0000"/>
                </a:solidFill>
              </a:rPr>
              <a:t>requirements for Book GIFs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6181" y="1998133"/>
            <a:ext cx="5184743" cy="4581775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Low resolution </a:t>
            </a:r>
          </a:p>
          <a:p>
            <a:pPr marL="205740" lvl="2" indent="0">
              <a:buNone/>
            </a:pPr>
            <a:r>
              <a:rPr lang="en-US" sz="2400" i="0" dirty="0" smtClean="0"/>
              <a:t>-72 </a:t>
            </a:r>
            <a:r>
              <a:rPr lang="en-US" sz="2400" i="0" dirty="0"/>
              <a:t>Pixels/Inch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Maximum width </a:t>
            </a:r>
          </a:p>
          <a:p>
            <a:pPr marL="205740" lvl="2" indent="0">
              <a:buNone/>
            </a:pPr>
            <a:r>
              <a:rPr lang="en-US" sz="2400" i="0" dirty="0" smtClean="0"/>
              <a:t>-500 </a:t>
            </a:r>
            <a:r>
              <a:rPr lang="en-US" sz="2400" i="0" dirty="0"/>
              <a:t>pixels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Recommend </a:t>
            </a:r>
            <a:r>
              <a:rPr lang="en-US" sz="3200" dirty="0" smtClean="0"/>
              <a:t>10 frames or less</a:t>
            </a:r>
            <a:endParaRPr lang="en-US" sz="3200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11" y="2157731"/>
            <a:ext cx="4662487" cy="2126094"/>
          </a:xfrm>
        </p:spPr>
      </p:pic>
    </p:spTree>
    <p:extLst>
      <p:ext uri="{BB962C8B-B14F-4D97-AF65-F5344CB8AC3E}">
        <p14:creationId xmlns:p14="http://schemas.microsoft.com/office/powerpoint/2010/main" val="15212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6285" y="128830"/>
            <a:ext cx="3804096" cy="165819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to create Book GIFs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9682" y="128830"/>
            <a:ext cx="11260699" cy="6527343"/>
          </a:xfrm>
        </p:spPr>
        <p:txBody>
          <a:bodyPr>
            <a:normAutofit fontScale="850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Step one</a:t>
            </a:r>
          </a:p>
          <a:p>
            <a:pPr marL="457200" lvl="1" indent="0">
              <a:buNone/>
            </a:pPr>
            <a:r>
              <a:rPr lang="en-US" dirty="0"/>
              <a:t>-Take a series of photos of a book </a:t>
            </a:r>
            <a:r>
              <a:rPr lang="en-US" dirty="0" smtClean="0"/>
              <a:t>from your collection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-Highlight cover and inside contents</a:t>
            </a:r>
          </a:p>
          <a:p>
            <a:pPr marL="457200" lvl="1" indent="0">
              <a:buNone/>
            </a:pPr>
            <a:r>
              <a:rPr lang="en-US" dirty="0"/>
              <a:t>-If it has a unique feature, highlight </a:t>
            </a:r>
            <a:r>
              <a:rPr lang="en-US" dirty="0" smtClean="0"/>
              <a:t>it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Step two</a:t>
            </a:r>
          </a:p>
          <a:p>
            <a:pPr marL="457200" lvl="1" indent="0">
              <a:buNone/>
            </a:pPr>
            <a:r>
              <a:rPr lang="en-US" dirty="0" smtClean="0"/>
              <a:t>-Open </a:t>
            </a:r>
            <a:r>
              <a:rPr lang="en-US" dirty="0"/>
              <a:t>each image into Photoshop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Step three</a:t>
            </a:r>
          </a:p>
          <a:p>
            <a:pPr marL="457200" lvl="1" indent="0">
              <a:buNone/>
            </a:pPr>
            <a:r>
              <a:rPr lang="en-US" dirty="0"/>
              <a:t>-On each image, right click the background layer and select “duplicate layer”</a:t>
            </a:r>
          </a:p>
          <a:p>
            <a:pPr marL="457200" lvl="1" indent="0">
              <a:buNone/>
            </a:pPr>
            <a:r>
              <a:rPr lang="en-US" dirty="0"/>
              <a:t>-Select the first image as the destination for the duplicated layer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Step four</a:t>
            </a:r>
          </a:p>
          <a:p>
            <a:pPr marL="457200" lvl="1" indent="0">
              <a:buNone/>
            </a:pPr>
            <a:r>
              <a:rPr lang="en-US" dirty="0"/>
              <a:t>-Select Windows and click the Timeline feature</a:t>
            </a:r>
          </a:p>
          <a:p>
            <a:pPr marL="457200" lvl="1" indent="0">
              <a:buNone/>
            </a:pPr>
            <a:r>
              <a:rPr lang="en-US" dirty="0"/>
              <a:t>-Select Create Frame Animation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Step Five</a:t>
            </a:r>
          </a:p>
          <a:p>
            <a:pPr marL="457200" lvl="1" indent="0">
              <a:buNone/>
            </a:pPr>
            <a:r>
              <a:rPr lang="en-US" dirty="0"/>
              <a:t>-Using the eyes found next to each layer, select the layer that needs to appear in each frame (</a:t>
            </a:r>
            <a:r>
              <a:rPr lang="en-US" dirty="0" smtClean="0"/>
              <a:t>uncheck </a:t>
            </a:r>
            <a:r>
              <a:rPr lang="en-US" dirty="0"/>
              <a:t>all other </a:t>
            </a:r>
            <a:r>
              <a:rPr lang="en-US" dirty="0" smtClean="0"/>
              <a:t>layers)</a:t>
            </a: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Step Six</a:t>
            </a:r>
          </a:p>
          <a:p>
            <a:pPr marL="457200" lvl="1" indent="0">
              <a:buNone/>
            </a:pPr>
            <a:r>
              <a:rPr lang="en-US" dirty="0"/>
              <a:t>-Use the delay feature to set speed between frames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Step Seven</a:t>
            </a:r>
          </a:p>
          <a:p>
            <a:pPr marL="457200" lvl="1" indent="0">
              <a:buNone/>
            </a:pPr>
            <a:r>
              <a:rPr lang="en-US" dirty="0"/>
              <a:t>-Adjust </a:t>
            </a:r>
            <a:r>
              <a:rPr lang="en-US" dirty="0" smtClean="0"/>
              <a:t>the width </a:t>
            </a:r>
            <a:r>
              <a:rPr lang="en-US" dirty="0"/>
              <a:t>to 500 pixels and 72 pixels/inch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Step Eight</a:t>
            </a:r>
          </a:p>
          <a:p>
            <a:pPr marL="457200" lvl="1" indent="0">
              <a:buNone/>
            </a:pPr>
            <a:r>
              <a:rPr lang="en-US" dirty="0" smtClean="0"/>
              <a:t>-Use save </a:t>
            </a:r>
            <a:r>
              <a:rPr lang="en-US" dirty="0"/>
              <a:t>for </a:t>
            </a:r>
            <a:r>
              <a:rPr lang="en-US" dirty="0" smtClean="0"/>
              <a:t>web to save in the GIF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46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Questions?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80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Video GIFs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7328" y="1998134"/>
            <a:ext cx="5165888" cy="4402666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Step up from book gifs and a little harder to master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Clips contain a fun or interesting </a:t>
            </a:r>
            <a:r>
              <a:rPr lang="en-US" dirty="0" smtClean="0"/>
              <a:t>“hook”</a:t>
            </a:r>
            <a:endParaRPr lang="en-US" dirty="0"/>
          </a:p>
          <a:p>
            <a:pPr marL="800100" lvl="1">
              <a:buFontTx/>
              <a:buChar char="-"/>
            </a:pPr>
            <a:r>
              <a:rPr lang="en-US" dirty="0" smtClean="0"/>
              <a:t>You could create videos that work as a continuous loop</a:t>
            </a:r>
          </a:p>
          <a:p>
            <a:pPr marL="800100" lvl="1">
              <a:buFontTx/>
              <a:buChar char="-"/>
            </a:pPr>
            <a:r>
              <a:rPr lang="en-US" dirty="0" smtClean="0"/>
              <a:t>You could create a series of video GIFs that work as a set</a:t>
            </a:r>
          </a:p>
          <a:p>
            <a:pPr marL="800100" lvl="1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981" y="1998134"/>
            <a:ext cx="4286250" cy="3219450"/>
          </a:xfrm>
        </p:spPr>
      </p:pic>
      <p:sp>
        <p:nvSpPr>
          <p:cNvPr id="6" name="TextBox 5"/>
          <p:cNvSpPr txBox="1"/>
          <p:nvPr/>
        </p:nvSpPr>
        <p:spPr>
          <a:xfrm>
            <a:off x="6199981" y="5328157"/>
            <a:ext cx="50611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VE Day: May 8, 1945 - The War Ends In Europe </a:t>
            </a:r>
            <a:r>
              <a:rPr lang="en-US" sz="1400" b="1" dirty="0">
                <a:hlinkClick r:id="rId3"/>
              </a:rPr>
              <a:t>http://</a:t>
            </a:r>
            <a:r>
              <a:rPr lang="en-US" sz="1400" b="1" dirty="0" smtClean="0">
                <a:hlinkClick r:id="rId3"/>
              </a:rPr>
              <a:t>todaysdocument.tumblr.com/post/118440544677/ve-day-may-8-1945-the-war-ends-in-europe</a:t>
            </a:r>
            <a:r>
              <a:rPr lang="en-US" sz="1400" b="1" dirty="0" smtClean="0"/>
              <a:t> Accessed May 14/2015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0478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Check out these examples!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329095"/>
            <a:ext cx="4664075" cy="3106273"/>
          </a:xfrm>
        </p:spPr>
      </p:pic>
      <p:sp>
        <p:nvSpPr>
          <p:cNvPr id="5" name="TextBox 4"/>
          <p:cNvSpPr txBox="1"/>
          <p:nvPr/>
        </p:nvSpPr>
        <p:spPr>
          <a:xfrm>
            <a:off x="657224" y="5535827"/>
            <a:ext cx="47303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Dr. Tetsuya Theodore Fujita Papers </a:t>
            </a:r>
            <a:r>
              <a:rPr lang="en-US" sz="1400" dirty="0" smtClean="0">
                <a:hlinkClick r:id="rId3"/>
              </a:rPr>
              <a:t>http</a:t>
            </a:r>
            <a:r>
              <a:rPr lang="en-US" sz="1400" dirty="0">
                <a:hlinkClick r:id="rId3"/>
              </a:rPr>
              <a:t>://</a:t>
            </a:r>
            <a:r>
              <a:rPr lang="en-US" sz="1400" dirty="0" smtClean="0">
                <a:hlinkClick r:id="rId3"/>
              </a:rPr>
              <a:t>southwestcollectionarchives.tumblr.com/post/116409507278/severe-weather-season-is-upon-us-and-yet-without</a:t>
            </a:r>
            <a:r>
              <a:rPr lang="en-US" sz="1400" dirty="0" smtClean="0"/>
              <a:t> Accessed 5/15/2015</a:t>
            </a:r>
            <a:endParaRPr lang="en-US" sz="1400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63" y="2328069"/>
            <a:ext cx="4662487" cy="3108324"/>
          </a:xfrm>
        </p:spPr>
      </p:pic>
      <p:sp>
        <p:nvSpPr>
          <p:cNvPr id="17" name="TextBox 16"/>
          <p:cNvSpPr txBox="1"/>
          <p:nvPr/>
        </p:nvSpPr>
        <p:spPr>
          <a:xfrm>
            <a:off x="5938226" y="5535827"/>
            <a:ext cx="46657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Criminal </a:t>
            </a:r>
            <a:r>
              <a:rPr lang="en-US" sz="1400" b="1" dirty="0"/>
              <a:t>J</a:t>
            </a:r>
            <a:r>
              <a:rPr lang="en-US" sz="1400" b="1" dirty="0" smtClean="0"/>
              <a:t>ustice Center Promotional video </a:t>
            </a:r>
          </a:p>
          <a:p>
            <a:r>
              <a:rPr lang="en-US" sz="1400" dirty="0" smtClean="0"/>
              <a:t>Department of Criminal Justice Collection Accessed May 18, 2015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9293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Technical requirements for Video GIFs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800" dirty="0"/>
              <a:t>Maximum width </a:t>
            </a:r>
            <a:endParaRPr lang="en-US" sz="2800" dirty="0" smtClean="0"/>
          </a:p>
          <a:p>
            <a:pPr marL="256032" lvl="1" indent="0">
              <a:buNone/>
            </a:pPr>
            <a:r>
              <a:rPr lang="en-US" sz="2400" dirty="0"/>
              <a:t>-</a:t>
            </a:r>
            <a:r>
              <a:rPr lang="en-US" sz="2400" dirty="0" smtClean="0"/>
              <a:t>500 </a:t>
            </a:r>
            <a:r>
              <a:rPr lang="en-US" sz="2400" dirty="0"/>
              <a:t>pixel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/>
              <a:t>Recommended 20-30 frames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/>
              <a:t>File size </a:t>
            </a:r>
            <a:r>
              <a:rPr lang="en-US" sz="2800" dirty="0" smtClean="0"/>
              <a:t>needs to be around </a:t>
            </a:r>
            <a:r>
              <a:rPr lang="en-US" sz="2800" dirty="0"/>
              <a:t>1 </a:t>
            </a:r>
            <a:r>
              <a:rPr lang="en-US" sz="2800" dirty="0" smtClean="0"/>
              <a:t>MB</a:t>
            </a:r>
          </a:p>
          <a:p>
            <a:pPr marL="256032" lvl="1" indent="0">
              <a:buNone/>
            </a:pPr>
            <a:r>
              <a:rPr lang="en-US" sz="2400" dirty="0" smtClean="0"/>
              <a:t>- </a:t>
            </a:r>
            <a:r>
              <a:rPr lang="en-US" sz="2400" dirty="0"/>
              <a:t>Tumblr does allow up to </a:t>
            </a:r>
            <a:r>
              <a:rPr lang="en-US" sz="2400" dirty="0" smtClean="0"/>
              <a:t>1.75MB </a:t>
            </a:r>
            <a:r>
              <a:rPr lang="en-US" sz="2400" dirty="0"/>
              <a:t>but the smaller the better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Well that’s not very </a:t>
            </a:r>
            <a:r>
              <a:rPr lang="en-US" dirty="0" smtClean="0">
                <a:solidFill>
                  <a:srgbClr val="FF0000"/>
                </a:solidFill>
              </a:rPr>
              <a:t>specific!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800" dirty="0"/>
              <a:t>Multiple factors e</a:t>
            </a:r>
            <a:r>
              <a:rPr lang="en-US" sz="2800" dirty="0" smtClean="0"/>
              <a:t>ffect </a:t>
            </a:r>
            <a:r>
              <a:rPr lang="en-US" sz="2800" dirty="0"/>
              <a:t>video gifs</a:t>
            </a:r>
          </a:p>
          <a:p>
            <a:pPr marL="457200" lvl="1" indent="0">
              <a:buNone/>
            </a:pPr>
            <a:r>
              <a:rPr lang="en-US" sz="2800" dirty="0" smtClean="0"/>
              <a:t>-What is the quality </a:t>
            </a:r>
            <a:r>
              <a:rPr lang="en-US" sz="2800" dirty="0"/>
              <a:t>of the </a:t>
            </a:r>
            <a:r>
              <a:rPr lang="en-US" sz="2800" dirty="0" smtClean="0"/>
              <a:t>video?</a:t>
            </a:r>
            <a:endParaRPr lang="en-US" sz="2800" dirty="0"/>
          </a:p>
          <a:p>
            <a:pPr marL="457200" lvl="1" indent="0">
              <a:buNone/>
            </a:pPr>
            <a:r>
              <a:rPr lang="en-US" sz="2800" dirty="0" smtClean="0"/>
              <a:t>-It is black </a:t>
            </a:r>
            <a:r>
              <a:rPr lang="en-US" sz="2800" dirty="0"/>
              <a:t>and </a:t>
            </a:r>
            <a:r>
              <a:rPr lang="en-US" sz="2800" dirty="0" smtClean="0"/>
              <a:t>white </a:t>
            </a:r>
            <a:r>
              <a:rPr lang="en-US" sz="2800" dirty="0"/>
              <a:t>or </a:t>
            </a:r>
            <a:r>
              <a:rPr lang="en-US" sz="2800" dirty="0" smtClean="0"/>
              <a:t>color?</a:t>
            </a:r>
            <a:endParaRPr lang="en-US" sz="2800" dirty="0"/>
          </a:p>
          <a:p>
            <a:pPr marL="457200" lvl="1" indent="0">
              <a:buNone/>
            </a:pPr>
            <a:r>
              <a:rPr lang="en-US" sz="2800" dirty="0" smtClean="0"/>
              <a:t>-What is the length </a:t>
            </a:r>
            <a:r>
              <a:rPr lang="en-US" sz="2800" dirty="0"/>
              <a:t>of the clip that you want to </a:t>
            </a:r>
            <a:r>
              <a:rPr lang="en-US" sz="2800" dirty="0" smtClean="0"/>
              <a:t>use?</a:t>
            </a:r>
            <a:endParaRPr lang="en-US" sz="28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/>
              <a:t>This means </a:t>
            </a:r>
            <a:r>
              <a:rPr lang="en-US" sz="2800" dirty="0"/>
              <a:t>playing with features to get </a:t>
            </a:r>
            <a:r>
              <a:rPr lang="en-US" sz="2800" dirty="0" smtClean="0"/>
              <a:t>close </a:t>
            </a:r>
            <a:r>
              <a:rPr lang="en-US" sz="2800" dirty="0"/>
              <a:t>to the 1 </a:t>
            </a:r>
            <a:r>
              <a:rPr lang="en-US" sz="2800" dirty="0" smtClean="0"/>
              <a:t>MB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418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Things you can do to a</a:t>
            </a:r>
            <a:r>
              <a:rPr lang="en-US" dirty="0" smtClean="0">
                <a:solidFill>
                  <a:srgbClr val="FF0000"/>
                </a:solidFill>
              </a:rPr>
              <a:t>ffect </a:t>
            </a:r>
            <a:r>
              <a:rPr lang="en-US" dirty="0">
                <a:solidFill>
                  <a:srgbClr val="FF0000"/>
                </a:solidFill>
              </a:rPr>
              <a:t>the file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266" y="2011680"/>
            <a:ext cx="10563115" cy="4530522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Change resolution</a:t>
            </a:r>
          </a:p>
          <a:p>
            <a:pPr marL="457200" lvl="1" indent="0">
              <a:buNone/>
            </a:pPr>
            <a:r>
              <a:rPr lang="en-US" sz="3200" dirty="0"/>
              <a:t>-lowering to a point where it does not impact the quality of the video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 err="1"/>
              <a:t>Lossy</a:t>
            </a:r>
            <a:r>
              <a:rPr lang="en-US" sz="3200" dirty="0"/>
              <a:t> </a:t>
            </a:r>
            <a:r>
              <a:rPr lang="en-US" sz="3200" dirty="0" smtClean="0"/>
              <a:t>Compression</a:t>
            </a:r>
          </a:p>
          <a:p>
            <a:pPr marL="256032" lvl="1" indent="0">
              <a:buNone/>
            </a:pPr>
            <a:r>
              <a:rPr lang="en-US" sz="3200" dirty="0" smtClean="0"/>
              <a:t>-Using between 1 to 25 does not have too much of an effect</a:t>
            </a:r>
            <a:endParaRPr lang="en-US" sz="32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Limit color </a:t>
            </a:r>
            <a:r>
              <a:rPr lang="en-US" sz="3200" dirty="0" smtClean="0"/>
              <a:t>palate</a:t>
            </a: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-</a:t>
            </a:r>
            <a:r>
              <a:rPr lang="en-US" sz="3200" dirty="0" smtClean="0"/>
              <a:t>Lower </a:t>
            </a:r>
            <a:r>
              <a:rPr lang="en-US" sz="3200" dirty="0"/>
              <a:t>the colors from 256 </a:t>
            </a:r>
            <a:r>
              <a:rPr lang="en-US" sz="3200" dirty="0" smtClean="0"/>
              <a:t>to either </a:t>
            </a:r>
            <a:r>
              <a:rPr lang="en-US" sz="3200" dirty="0"/>
              <a:t>128 or 64 may make a size difference without effecting the </a:t>
            </a:r>
            <a:r>
              <a:rPr lang="en-US" sz="3200" dirty="0" smtClean="0"/>
              <a:t>quality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30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4935" y="141402"/>
            <a:ext cx="6344240" cy="95210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How to create </a:t>
            </a:r>
            <a:r>
              <a:rPr lang="en-US" dirty="0" smtClean="0">
                <a:solidFill>
                  <a:srgbClr val="FF0000"/>
                </a:solidFill>
              </a:rPr>
              <a:t>Video </a:t>
            </a:r>
            <a:r>
              <a:rPr lang="en-US" dirty="0">
                <a:solidFill>
                  <a:srgbClr val="FF0000"/>
                </a:solidFill>
              </a:rPr>
              <a:t>GIFs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377" y="735291"/>
            <a:ext cx="11076496" cy="6122709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Step one</a:t>
            </a:r>
          </a:p>
          <a:p>
            <a:pPr marL="457200" lvl="1" indent="0">
              <a:buNone/>
            </a:pPr>
            <a:r>
              <a:rPr lang="en-US" dirty="0"/>
              <a:t>-shorten video files in program like Premiere or Movie Maker from </a:t>
            </a:r>
            <a:r>
              <a:rPr lang="en-US" dirty="0" smtClean="0"/>
              <a:t>Windows (You do have this ability in Photoshop but it lacks precision)</a:t>
            </a: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Step two</a:t>
            </a:r>
          </a:p>
          <a:p>
            <a:pPr marL="457200" lvl="1" indent="0">
              <a:buNone/>
            </a:pPr>
            <a:r>
              <a:rPr lang="en-US" dirty="0"/>
              <a:t>-Import into Photoshop</a:t>
            </a:r>
          </a:p>
          <a:p>
            <a:pPr marL="457200" lvl="1" indent="0">
              <a:buNone/>
            </a:pPr>
            <a:r>
              <a:rPr lang="en-US" dirty="0" smtClean="0"/>
              <a:t>-Convert Video </a:t>
            </a:r>
            <a:r>
              <a:rPr lang="en-US" dirty="0"/>
              <a:t>frames to Layers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Step three</a:t>
            </a:r>
          </a:p>
          <a:p>
            <a:pPr marL="457200" lvl="1" indent="0">
              <a:buNone/>
            </a:pPr>
            <a:r>
              <a:rPr lang="en-US" dirty="0"/>
              <a:t>-Select file</a:t>
            </a:r>
          </a:p>
          <a:p>
            <a:pPr marL="457200" lvl="1" indent="0">
              <a:buNone/>
            </a:pPr>
            <a:r>
              <a:rPr lang="en-US" dirty="0"/>
              <a:t>-Option menu appears, select Limit to Every _ Frames</a:t>
            </a:r>
          </a:p>
          <a:p>
            <a:pPr marL="457200" lvl="1" indent="0">
              <a:buNone/>
            </a:pPr>
            <a:r>
              <a:rPr lang="en-US" dirty="0"/>
              <a:t>-Select between 4-6 frames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Step four</a:t>
            </a:r>
          </a:p>
          <a:p>
            <a:pPr marL="457200" lvl="1" indent="0">
              <a:buNone/>
            </a:pPr>
            <a:r>
              <a:rPr lang="en-US" dirty="0"/>
              <a:t>-Whittle down frames and adjust delays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Step five</a:t>
            </a:r>
          </a:p>
          <a:p>
            <a:pPr marL="457200" lvl="1" indent="0">
              <a:buNone/>
            </a:pPr>
            <a:r>
              <a:rPr lang="en-US" dirty="0" smtClean="0"/>
              <a:t>-Select “save </a:t>
            </a:r>
            <a:r>
              <a:rPr lang="en-US" dirty="0"/>
              <a:t>for </a:t>
            </a:r>
            <a:r>
              <a:rPr lang="en-US" dirty="0" smtClean="0"/>
              <a:t>web” </a:t>
            </a:r>
            <a:r>
              <a:rPr lang="en-US" dirty="0"/>
              <a:t>to save in the GIF format</a:t>
            </a:r>
          </a:p>
          <a:p>
            <a:pPr marL="457200" lvl="1" indent="0">
              <a:buNone/>
            </a:pPr>
            <a:r>
              <a:rPr lang="en-US" dirty="0" smtClean="0"/>
              <a:t>-</a:t>
            </a:r>
            <a:r>
              <a:rPr lang="en-US" dirty="0"/>
              <a:t>Limit color quality or </a:t>
            </a:r>
            <a:r>
              <a:rPr lang="en-US" dirty="0" err="1"/>
              <a:t>lossy</a:t>
            </a:r>
            <a:r>
              <a:rPr lang="en-US" dirty="0"/>
              <a:t> compression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05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499532"/>
            <a:ext cx="10772775" cy="4195015"/>
          </a:xfrm>
        </p:spPr>
        <p:txBody>
          <a:bodyPr/>
          <a:lstStyle/>
          <a:p>
            <a:r>
              <a:rPr lang="en-US" sz="6600" b="1" dirty="0" smtClean="0"/>
              <a:t>A doable solution: Marketing Finding Aids on Social Media</a:t>
            </a:r>
            <a:br>
              <a:rPr lang="en-US" sz="6600" b="1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dirty="0" smtClean="0"/>
              <a:t>Felicia</a:t>
            </a:r>
            <a:r>
              <a:rPr lang="en-US" dirty="0"/>
              <a:t> </a:t>
            </a:r>
            <a:r>
              <a:rPr lang="en-US" dirty="0" smtClean="0"/>
              <a:t>J. Williamson, MLIS, 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4600280"/>
            <a:ext cx="10753725" cy="117758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16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Questions?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61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Animation </a:t>
            </a:r>
            <a:r>
              <a:rPr lang="en-US" dirty="0" smtClean="0">
                <a:solidFill>
                  <a:srgbClr val="FF0000"/>
                </a:solidFill>
              </a:rPr>
              <a:t>GIFs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0132" y="1998134"/>
            <a:ext cx="4519964" cy="4308398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Basically adding or manipulating elements in a work of art, photograph, or video still</a:t>
            </a: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Takes more time and effort but the potential payoffs can be enormous </a:t>
            </a:r>
          </a:p>
          <a:p>
            <a:pPr marL="457200" lvl="1" indent="0">
              <a:buNone/>
            </a:pPr>
            <a:r>
              <a:rPr lang="en-US" dirty="0"/>
              <a:t>-appearances on Tumblr Radar three times in two months </a:t>
            </a:r>
            <a:r>
              <a:rPr lang="en-US" dirty="0" smtClean="0"/>
              <a:t>bumped followers on </a:t>
            </a:r>
            <a:r>
              <a:rPr lang="en-US" dirty="0"/>
              <a:t>Tumblr </a:t>
            </a:r>
            <a:r>
              <a:rPr lang="en-US" dirty="0" smtClean="0"/>
              <a:t>from </a:t>
            </a:r>
            <a:r>
              <a:rPr lang="en-US" dirty="0"/>
              <a:t>200-8,000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35" y="1998134"/>
            <a:ext cx="2687224" cy="3767137"/>
          </a:xfrm>
        </p:spPr>
      </p:pic>
      <p:sp>
        <p:nvSpPr>
          <p:cNvPr id="7" name="TextBox 6"/>
          <p:cNvSpPr txBox="1"/>
          <p:nvPr/>
        </p:nvSpPr>
        <p:spPr>
          <a:xfrm>
            <a:off x="6234590" y="5765271"/>
            <a:ext cx="55043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Row, Row, Row Your Boat </a:t>
            </a:r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nglspecialcollectionsandarchives.tumblr.com/post/78009734990/row-row-row-your-boat-watch-as-this-guy-rows</a:t>
            </a:r>
            <a:r>
              <a:rPr lang="en-US" sz="1400" dirty="0" smtClean="0"/>
              <a:t> Accessed 5/13/2015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1015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39" y="0"/>
            <a:ext cx="10772775" cy="1658198"/>
          </a:xfrm>
        </p:spPr>
        <p:txBody>
          <a:bodyPr/>
          <a:lstStyle/>
          <a:p>
            <a:r>
              <a:rPr lang="en-US" dirty="0" smtClean="0"/>
              <a:t>Bring out your inner Monty Python!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38" y="1658197"/>
            <a:ext cx="2149578" cy="376713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694" y="1658198"/>
            <a:ext cx="2962824" cy="3767137"/>
          </a:xfrm>
        </p:spPr>
      </p:pic>
      <p:sp>
        <p:nvSpPr>
          <p:cNvPr id="9" name="TextBox 8"/>
          <p:cNvSpPr txBox="1"/>
          <p:nvPr/>
        </p:nvSpPr>
        <p:spPr>
          <a:xfrm>
            <a:off x="6861694" y="5620748"/>
            <a:ext cx="3962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Happy Holidays</a:t>
            </a:r>
            <a:endParaRPr lang="en-US" sz="1400" dirty="0" smtClean="0">
              <a:hlinkClick r:id="rId4"/>
            </a:endParaRPr>
          </a:p>
          <a:p>
            <a:r>
              <a:rPr lang="en-US" sz="1400" dirty="0" smtClean="0">
                <a:hlinkClick r:id="rId4"/>
              </a:rPr>
              <a:t>http</a:t>
            </a:r>
            <a:r>
              <a:rPr lang="en-US" sz="1400" dirty="0">
                <a:hlinkClick r:id="rId4"/>
              </a:rPr>
              <a:t>://</a:t>
            </a:r>
            <a:r>
              <a:rPr lang="en-US" sz="1400" dirty="0" smtClean="0">
                <a:hlinkClick r:id="rId4"/>
              </a:rPr>
              <a:t>nglspecialcollectionsandarchives.tumblr.com/post/105019157353/happy-holidays-from-sam-houston-state-university</a:t>
            </a:r>
            <a:r>
              <a:rPr lang="en-US" sz="1400" dirty="0" smtClean="0"/>
              <a:t> Accessed 5/19/2015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59692" y="5620748"/>
            <a:ext cx="54238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Briggs, G.M. Matthew Roberts in His Army Uniform, Photograph, </a:t>
            </a:r>
            <a:r>
              <a:rPr lang="en-US" sz="1400" dirty="0" err="1"/>
              <a:t>n.d.</a:t>
            </a:r>
            <a:r>
              <a:rPr lang="en-US" sz="1400" dirty="0"/>
              <a:t>; (http://texashistory.unt.edu/ark:/67531/metapth20654/ : accessed May 19, 2015), University of North Texas Libraries, The Portal to Texas History, http://texashistory.unt.edu; crediting Tarrant County College NE, Heritage Room, Fort Worth, Texas. </a:t>
            </a:r>
          </a:p>
        </p:txBody>
      </p:sp>
    </p:spTree>
    <p:extLst>
      <p:ext uri="{BB962C8B-B14F-4D97-AF65-F5344CB8AC3E}">
        <p14:creationId xmlns:p14="http://schemas.microsoft.com/office/powerpoint/2010/main" val="341655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170020"/>
            <a:ext cx="10772775" cy="165819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Creative but not time consuming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3"/>
            <a:ext cx="4790890" cy="4157569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800" dirty="0"/>
              <a:t>Focus on adding elements or manipulating a single item within the image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/>
              <a:t>Simple and unexpected plays well and saves on time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47" y="1828218"/>
            <a:ext cx="3357519" cy="3767137"/>
          </a:xfrm>
        </p:spPr>
      </p:pic>
      <p:sp>
        <p:nvSpPr>
          <p:cNvPr id="9" name="TextBox 8"/>
          <p:cNvSpPr txBox="1"/>
          <p:nvPr/>
        </p:nvSpPr>
        <p:spPr>
          <a:xfrm>
            <a:off x="6384324" y="5765462"/>
            <a:ext cx="4201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Radioactivity is in the air for you and me </a:t>
            </a:r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nglspecialcollectionsandarchives.tumblr.com/post/84932095944/radioactivity-is-in-the-air-for-you-and-me-this</a:t>
            </a:r>
            <a:r>
              <a:rPr lang="en-US" sz="1400" dirty="0" smtClean="0"/>
              <a:t> Accessed 05/14/2015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714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7964" y="245097"/>
            <a:ext cx="11232418" cy="6372519"/>
          </a:xfrm>
        </p:spPr>
        <p:txBody>
          <a:bodyPr>
            <a:normAutofit fontScale="92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Step one</a:t>
            </a:r>
          </a:p>
          <a:p>
            <a:pPr marL="457200" lvl="1" indent="0">
              <a:buNone/>
            </a:pPr>
            <a:r>
              <a:rPr lang="en-US" dirty="0"/>
              <a:t>-Open image in Photoshop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Step two</a:t>
            </a:r>
          </a:p>
          <a:p>
            <a:pPr marL="457200" lvl="1" indent="0">
              <a:buNone/>
            </a:pPr>
            <a:r>
              <a:rPr lang="en-US" dirty="0"/>
              <a:t>-Using either Quick Selection or Lasso tool, layer selection Layer via Cut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Step three</a:t>
            </a:r>
          </a:p>
          <a:p>
            <a:pPr marL="457200" lvl="1" indent="0">
              <a:buNone/>
            </a:pPr>
            <a:r>
              <a:rPr lang="en-US" dirty="0"/>
              <a:t>-Create Frame Animation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Step four</a:t>
            </a:r>
          </a:p>
          <a:p>
            <a:pPr marL="457200" lvl="1" indent="0">
              <a:buNone/>
            </a:pPr>
            <a:r>
              <a:rPr lang="en-US" dirty="0"/>
              <a:t>-Either duplicate the cut layer or move the layer using the move tool and move the layer for each frame</a:t>
            </a:r>
          </a:p>
          <a:p>
            <a:pPr marL="457200" lvl="1" indent="0">
              <a:buNone/>
            </a:pPr>
            <a:r>
              <a:rPr lang="en-US" dirty="0"/>
              <a:t>-If you do not want a layer to appear, remove the eye on the layer for that frame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Step five</a:t>
            </a:r>
          </a:p>
          <a:p>
            <a:pPr marL="457200" lvl="1" indent="0">
              <a:buNone/>
            </a:pPr>
            <a:r>
              <a:rPr lang="en-US" dirty="0"/>
              <a:t>-Adjust frame speed to preference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Step </a:t>
            </a:r>
            <a:r>
              <a:rPr lang="en-US" dirty="0" smtClean="0"/>
              <a:t>six</a:t>
            </a:r>
          </a:p>
          <a:p>
            <a:pPr marL="475488" lvl="3" indent="0">
              <a:spcBef>
                <a:spcPts val="1300"/>
              </a:spcBef>
              <a:buNone/>
            </a:pPr>
            <a:r>
              <a:rPr lang="en-US" sz="2300" dirty="0"/>
              <a:t>-Fill in blank areas using the Clone stamp or History </a:t>
            </a:r>
            <a:r>
              <a:rPr lang="en-US" sz="2300" dirty="0" smtClean="0"/>
              <a:t>Brush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Step Seven</a:t>
            </a:r>
          </a:p>
          <a:p>
            <a:pPr marL="0" lvl="1" indent="0">
              <a:spcBef>
                <a:spcPts val="1300"/>
              </a:spcBef>
              <a:buNone/>
            </a:pPr>
            <a:r>
              <a:rPr lang="en-US" dirty="0"/>
              <a:t>       -Adjust Image size to 500 pixel width and 72 pixels/inch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Step Eight</a:t>
            </a:r>
          </a:p>
          <a:p>
            <a:pPr marL="457200" lvl="1" indent="0">
              <a:buNone/>
            </a:pPr>
            <a:r>
              <a:rPr lang="en-US" dirty="0" smtClean="0"/>
              <a:t>-Use </a:t>
            </a:r>
            <a:r>
              <a:rPr lang="en-US" dirty="0"/>
              <a:t>save for web to save in the GIF format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29046" y="85969"/>
            <a:ext cx="4700953" cy="110196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How to create </a:t>
            </a:r>
            <a:r>
              <a:rPr lang="en-US" dirty="0" smtClean="0">
                <a:solidFill>
                  <a:srgbClr val="FF0000"/>
                </a:solidFill>
              </a:rPr>
              <a:t>Animation </a:t>
            </a:r>
            <a:r>
              <a:rPr lang="en-US" dirty="0">
                <a:solidFill>
                  <a:srgbClr val="FF0000"/>
                </a:solidFill>
              </a:rPr>
              <a:t>GIFs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97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Questions?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165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Putting it all together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0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412" y="0"/>
            <a:ext cx="5289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For Windows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For Mac</a:t>
            </a:r>
          </a:p>
          <a:p>
            <a:pPr marL="205740" lvl="2" indent="0">
              <a:buNone/>
            </a:pPr>
            <a:r>
              <a:rPr lang="en-US" dirty="0" smtClean="0"/>
              <a:t>-GIF Brewery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6396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James Williamson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Email: </a:t>
            </a:r>
            <a:r>
              <a:rPr lang="en-US" dirty="0" smtClean="0">
                <a:hlinkClick r:id="rId2"/>
              </a:rPr>
              <a:t>jwilliamson@shsu.edu</a:t>
            </a:r>
            <a:endParaRPr lang="en-US" dirty="0" smtClean="0"/>
          </a:p>
          <a:p>
            <a:r>
              <a:rPr lang="en-US" b="1" dirty="0" smtClean="0"/>
              <a:t>Twitter: </a:t>
            </a:r>
            <a:r>
              <a:rPr lang="en-US" dirty="0" smtClean="0"/>
              <a:t>@</a:t>
            </a:r>
            <a:r>
              <a:rPr lang="en-US" dirty="0" err="1" smtClean="0"/>
              <a:t>metalarchivist</a:t>
            </a:r>
            <a:endParaRPr lang="en-US" dirty="0" smtClean="0"/>
          </a:p>
          <a:p>
            <a:r>
              <a:rPr lang="en-US" b="1" dirty="0" smtClean="0"/>
              <a:t>Tumblr: </a:t>
            </a:r>
            <a:r>
              <a:rPr lang="en-US" dirty="0" err="1" smtClean="0"/>
              <a:t>themetalarchivist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Felicia Williamson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b="1" dirty="0"/>
              <a:t>Email: </a:t>
            </a:r>
            <a:r>
              <a:rPr lang="en-US" dirty="0" smtClean="0"/>
              <a:t>fxt004@shsu.edu</a:t>
            </a:r>
            <a:endParaRPr lang="en-US" dirty="0"/>
          </a:p>
          <a:p>
            <a:r>
              <a:rPr lang="en-US" dirty="0"/>
              <a:t>Twitter</a:t>
            </a:r>
            <a:r>
              <a:rPr lang="en-US" dirty="0" smtClean="0"/>
              <a:t>:@</a:t>
            </a:r>
            <a:r>
              <a:rPr lang="en-US" dirty="0" err="1" smtClean="0"/>
              <a:t>effietothetrot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179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38552"/>
          </a:xfrm>
        </p:spPr>
        <p:txBody>
          <a:bodyPr/>
          <a:lstStyle/>
          <a:p>
            <a:r>
              <a:rPr lang="en-US" dirty="0" smtClean="0"/>
              <a:t>A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157" y="1690688"/>
            <a:ext cx="11132571" cy="57197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Started position at SHSU in 2011.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en-US" sz="28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No online presence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en-US" sz="2800" baseline="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No</a:t>
            </a:r>
            <a:r>
              <a:rPr lang="en-US" altLang="en-US" sz="28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finding aids or processed collections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US" altLang="en-US" sz="16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altLang="en-US" sz="3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Implemented Archon in 2012.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en-US" sz="28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20 finding aids the first year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kumimoji="0" lang="en-US" altLang="en-US" sz="28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Up</a:t>
            </a:r>
            <a:r>
              <a:rPr kumimoji="0" lang="en-US" altLang="en-US" sz="2800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to 75 finding aids by Spring 2015</a:t>
            </a:r>
          </a:p>
          <a:p>
            <a:pPr marL="0" lvl="2" indent="0">
              <a:buNone/>
            </a:pPr>
            <a:endParaRPr kumimoji="0" lang="en-US" altLang="en-US" sz="105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Devised research project in 2012</a:t>
            </a:r>
            <a:r>
              <a:rPr kumimoji="0" lang="en-US" altLang="en-US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to launch 10 social media sites and market finding aids on each to determine which site brought the highest ROI.</a:t>
            </a:r>
          </a:p>
          <a:p>
            <a:pPr lvl="0"/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23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got results!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41921"/>
            <a:ext cx="5090473" cy="4235041"/>
          </a:xfrm>
        </p:spPr>
        <p:txBody>
          <a:bodyPr>
            <a:normAutofit/>
          </a:bodyPr>
          <a:lstStyle/>
          <a:p>
            <a:pPr lvl="0">
              <a:buFont typeface="Courier New" panose="02070309020205020404" pitchFamily="49" charset="0"/>
              <a:buChar char="o"/>
            </a:pPr>
            <a:r>
              <a:rPr lang="en-US" sz="2800" b="1" dirty="0"/>
              <a:t>WordPress, Tumblr, Facebook, Twitter and Google</a:t>
            </a:r>
            <a:r>
              <a:rPr lang="en-US" sz="2800" b="1" dirty="0" smtClean="0"/>
              <a:t>+ stood apart from the rest. 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>
              <a:buFont typeface="Courier New" panose="02070309020205020404" pitchFamily="49" charset="0"/>
              <a:buChar char="o"/>
            </a:pPr>
            <a:r>
              <a:rPr kumimoji="0" lang="en-US" alt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Doubled traffic to finding aids</a:t>
            </a:r>
            <a:r>
              <a:rPr kumimoji="0" lang="en-US" altLang="en-US" sz="28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and i</a:t>
            </a:r>
            <a:r>
              <a:rPr kumimoji="0" lang="en-US" alt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ncreased rankings in Google.</a:t>
            </a:r>
          </a:p>
          <a:p>
            <a:pPr marL="0" lvl="0" indent="0">
              <a:buNone/>
            </a:pPr>
            <a:r>
              <a:rPr lang="en-US" altLang="en-US" sz="4400" dirty="0" smtClean="0">
                <a:latin typeface="Arial" panose="020B0604020202020204" pitchFamily="34" charset="0"/>
              </a:rPr>
              <a:t>We were psyched!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53" y="1690688"/>
            <a:ext cx="4638675" cy="3981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40753" y="5872899"/>
            <a:ext cx="4735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Party Gif. </a:t>
            </a:r>
            <a:r>
              <a:rPr lang="en-US" dirty="0" smtClean="0">
                <a:hlinkClick r:id="rId3"/>
              </a:rPr>
              <a:t>http://giphy.com/gifs/vintage-party-champagne-BJH2ALum77Vni</a:t>
            </a:r>
            <a:r>
              <a:rPr lang="en-US" dirty="0" smtClean="0"/>
              <a:t> Accessed 5/13/2015.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56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message – this is doable.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709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/>
              <a:t>Create post on a blog using collection’s biographical/ note and scope and contents note and some scanned images of collection highlights. </a:t>
            </a:r>
          </a:p>
          <a:p>
            <a:pPr marL="0" indent="0">
              <a:buNone/>
            </a:pPr>
            <a:r>
              <a:rPr lang="en-US" sz="4000" dirty="0" smtClean="0"/>
              <a:t>Repost blog entry on other top social media sites</a:t>
            </a:r>
            <a:r>
              <a:rPr lang="en-US" sz="3200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16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53" y="365126"/>
            <a:ext cx="11024647" cy="900784"/>
          </a:xfrm>
        </p:spPr>
        <p:txBody>
          <a:bodyPr/>
          <a:lstStyle/>
          <a:p>
            <a:r>
              <a:rPr lang="en-US" dirty="0" smtClean="0"/>
              <a:t>Doable Step I: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097" y="1265910"/>
            <a:ext cx="11651530" cy="4911053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First step: populate the blog with a image or two from the collection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Choose high-impact, colorful images.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Make image selection and scanning part of your processor’s workflow.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40" y="2828949"/>
            <a:ext cx="2631242" cy="37813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865" y="2860066"/>
            <a:ext cx="2519216" cy="384555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011" y="2757265"/>
            <a:ext cx="2629308" cy="39483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004" y="2982596"/>
            <a:ext cx="2790825" cy="31051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7806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5671" y="245098"/>
            <a:ext cx="11824354" cy="1058120"/>
          </a:xfrm>
        </p:spPr>
        <p:txBody>
          <a:bodyPr>
            <a:noAutofit/>
          </a:bodyPr>
          <a:lstStyle/>
          <a:p>
            <a:r>
              <a:rPr lang="en-US" sz="4400" dirty="0" smtClean="0"/>
              <a:t>Doable Step II: Finding aid to post (Presto Change-o)</a:t>
            </a:r>
            <a:endParaRPr lang="en-US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13544" y="3318235"/>
            <a:ext cx="5157787" cy="52347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Finding Aids </a:t>
            </a:r>
            <a:r>
              <a:rPr lang="en-US" dirty="0">
                <a:solidFill>
                  <a:schemeClr val="accent1"/>
                </a:solidFill>
              </a:rPr>
              <a:t>O</a:t>
            </a:r>
            <a:r>
              <a:rPr lang="en-US" dirty="0" smtClean="0">
                <a:solidFill>
                  <a:schemeClr val="accent1"/>
                </a:solidFill>
              </a:rPr>
              <a:t>nline (Archon)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3545" y="3874139"/>
            <a:ext cx="5157787" cy="2739171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038597" y="3470520"/>
            <a:ext cx="5183188" cy="545153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Post on WordPress 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38597" y="4274604"/>
            <a:ext cx="4664075" cy="23387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3357" y="1219000"/>
            <a:ext cx="1152898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Second step: use the biographical/ historical note and scope and contents notes as the backbone of the initial post to the blog.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How doable is it? We literally cut and paste this content from our Finding Aids Online (Archon) interface into WordPress.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64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350" y="60693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Doable Step III: Add a link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098" y="1932494"/>
            <a:ext cx="5201153" cy="4925505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sz="3200" b="1" dirty="0" smtClean="0"/>
              <a:t>Final Step: Close out your post with a link to the finding aid.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 smtClean="0"/>
              <a:t>Sit back, </a:t>
            </a:r>
            <a:r>
              <a:rPr lang="en-US" sz="3200" b="1" dirty="0" smtClean="0">
                <a:solidFill>
                  <a:schemeClr val="accent1"/>
                </a:solidFill>
              </a:rPr>
              <a:t>relax</a:t>
            </a:r>
            <a:r>
              <a:rPr lang="en-US" sz="3200" dirty="0" smtClean="0"/>
              <a:t>, and wait for those reference requests!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1" t="12057" r="17633"/>
          <a:stretch/>
        </p:blipFill>
        <p:spPr>
          <a:xfrm rot="20603200">
            <a:off x="6843690" y="2118064"/>
            <a:ext cx="2620821" cy="45136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98523" y="2206330"/>
            <a:ext cx="27274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Cordelia Everton </a:t>
            </a:r>
            <a:r>
              <a:rPr lang="en-US" dirty="0" err="1" smtClean="0"/>
              <a:t>Smythe</a:t>
            </a:r>
            <a:r>
              <a:rPr lang="en-US" dirty="0" smtClean="0"/>
              <a:t>. Extremely relaxed kitty, unless there is a food shortage. Photo by Felicia Williamson.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48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1235</TotalTime>
  <Words>1740</Words>
  <Application>Microsoft Office PowerPoint</Application>
  <PresentationFormat>Widescreen</PresentationFormat>
  <Paragraphs>211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Courier New</vt:lpstr>
      <vt:lpstr>Times New Roman</vt:lpstr>
      <vt:lpstr>Wingdings</vt:lpstr>
      <vt:lpstr>Metropolitan</vt:lpstr>
      <vt:lpstr>Boot Camp Triple Play: 3 Steps to Maximize Your Social Media ROI</vt:lpstr>
      <vt:lpstr>What to expect  </vt:lpstr>
      <vt:lpstr>A doable solution: Marketing Finding Aids on Social Media  Felicia J. Williamson, MLIS, CA</vt:lpstr>
      <vt:lpstr>A Challenge</vt:lpstr>
      <vt:lpstr>We got results!</vt:lpstr>
      <vt:lpstr>Our message – this is doable.</vt:lpstr>
      <vt:lpstr>Doable Step I: Images</vt:lpstr>
      <vt:lpstr>Doable Step II: Finding aid to post (Presto Change-o)</vt:lpstr>
      <vt:lpstr>Doable Step III: Add a link</vt:lpstr>
      <vt:lpstr>Expand your reach!</vt:lpstr>
      <vt:lpstr>Blog to Tumblr</vt:lpstr>
      <vt:lpstr>Then- Facebook and Google+</vt:lpstr>
      <vt:lpstr>Twitter-time</vt:lpstr>
      <vt:lpstr>Check it out!</vt:lpstr>
      <vt:lpstr>Questions?</vt:lpstr>
      <vt:lpstr>How to Make GIFs from your Collections</vt:lpstr>
      <vt:lpstr>What is a GIF?</vt:lpstr>
      <vt:lpstr>Why should I use them?</vt:lpstr>
      <vt:lpstr>Book GIFs</vt:lpstr>
      <vt:lpstr>You can use any type of book</vt:lpstr>
      <vt:lpstr>Technical requirements for Book GIFs</vt:lpstr>
      <vt:lpstr>How to create Book GIFs</vt:lpstr>
      <vt:lpstr>Questions?</vt:lpstr>
      <vt:lpstr>Video GIFs</vt:lpstr>
      <vt:lpstr>Check out these examples!</vt:lpstr>
      <vt:lpstr>Technical requirements for Video GIFs</vt:lpstr>
      <vt:lpstr>Well that’s not very specific!</vt:lpstr>
      <vt:lpstr>Things you can do to affect the file size</vt:lpstr>
      <vt:lpstr>How to create Video GIFs</vt:lpstr>
      <vt:lpstr>Questions?</vt:lpstr>
      <vt:lpstr>Animation GIFs</vt:lpstr>
      <vt:lpstr>Bring out your inner Monty Python!</vt:lpstr>
      <vt:lpstr>Creative but not time consuming</vt:lpstr>
      <vt:lpstr>How to create Animation GIFs</vt:lpstr>
      <vt:lpstr>Questions?</vt:lpstr>
      <vt:lpstr>Putting it all together</vt:lpstr>
      <vt:lpstr>PowerPoint Presentation</vt:lpstr>
      <vt:lpstr>Resources</vt:lpstr>
      <vt:lpstr>Contact Information</vt:lpstr>
    </vt:vector>
  </TitlesOfParts>
  <Company>Sam Houston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Bootcamp Triple Play: 3 Steps to Maximize Your Social Media ROI</dc:title>
  <dc:creator>Williamson, Felicia</dc:creator>
  <cp:lastModifiedBy>Williamson, Felicia</cp:lastModifiedBy>
  <cp:revision>66</cp:revision>
  <dcterms:created xsi:type="dcterms:W3CDTF">2015-05-13T15:31:03Z</dcterms:created>
  <dcterms:modified xsi:type="dcterms:W3CDTF">2015-05-19T16:38:07Z</dcterms:modified>
</cp:coreProperties>
</file>