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34" r:id="rId3"/>
    <p:sldId id="346" r:id="rId4"/>
    <p:sldId id="299" r:id="rId5"/>
    <p:sldId id="258" r:id="rId6"/>
    <p:sldId id="342" r:id="rId7"/>
    <p:sldId id="262" r:id="rId8"/>
    <p:sldId id="301" r:id="rId9"/>
    <p:sldId id="302" r:id="rId10"/>
    <p:sldId id="303" r:id="rId11"/>
    <p:sldId id="339" r:id="rId12"/>
    <p:sldId id="340" r:id="rId13"/>
    <p:sldId id="336" r:id="rId14"/>
    <p:sldId id="305" r:id="rId15"/>
    <p:sldId id="306" r:id="rId16"/>
    <p:sldId id="338" r:id="rId17"/>
    <p:sldId id="272" r:id="rId18"/>
    <p:sldId id="344" r:id="rId19"/>
    <p:sldId id="273" r:id="rId20"/>
    <p:sldId id="274" r:id="rId21"/>
    <p:sldId id="275" r:id="rId22"/>
    <p:sldId id="276" r:id="rId23"/>
    <p:sldId id="277" r:id="rId24"/>
    <p:sldId id="278" r:id="rId25"/>
    <p:sldId id="279" r:id="rId26"/>
    <p:sldId id="327" r:id="rId27"/>
    <p:sldId id="324" r:id="rId28"/>
    <p:sldId id="288" r:id="rId29"/>
    <p:sldId id="326" r:id="rId30"/>
    <p:sldId id="333" r:id="rId31"/>
    <p:sldId id="318" r:id="rId32"/>
    <p:sldId id="341" r:id="rId33"/>
    <p:sldId id="320" r:id="rId34"/>
    <p:sldId id="343" r:id="rId35"/>
    <p:sldId id="298" r:id="rId36"/>
    <p:sldId id="315" r:id="rId37"/>
    <p:sldId id="322" r:id="rId38"/>
    <p:sldId id="347"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368" autoAdjust="0"/>
    <p:restoredTop sz="91432" autoAdjust="0"/>
  </p:normalViewPr>
  <p:slideViewPr>
    <p:cSldViewPr>
      <p:cViewPr>
        <p:scale>
          <a:sx n="117" d="100"/>
          <a:sy n="117" d="100"/>
        </p:scale>
        <p:origin x="-14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C5F574A-CD16-4369-BF73-07EA70F6CA45}" type="datetimeFigureOut">
              <a:rPr lang="en-US" smtClean="0"/>
              <a:t>5/28/2015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06B6EE-0587-448C-8872-5F18C6145CD5}" type="slidenum">
              <a:rPr lang="en-US" smtClean="0"/>
              <a:t>‹#›</a:t>
            </a:fld>
            <a:endParaRPr lang="en-US"/>
          </a:p>
        </p:txBody>
      </p:sp>
    </p:spTree>
    <p:extLst>
      <p:ext uri="{BB962C8B-B14F-4D97-AF65-F5344CB8AC3E}">
        <p14:creationId xmlns:p14="http://schemas.microsoft.com/office/powerpoint/2010/main" val="320535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9C192-AEB2-4FB0-8774-9BB4278FA3DC}" type="slidenum">
              <a:rPr lang="en-US" smtClean="0"/>
              <a:t>1</a:t>
            </a:fld>
            <a:endParaRPr lang="en-US"/>
          </a:p>
        </p:txBody>
      </p:sp>
    </p:spTree>
    <p:extLst>
      <p:ext uri="{BB962C8B-B14F-4D97-AF65-F5344CB8AC3E}">
        <p14:creationId xmlns:p14="http://schemas.microsoft.com/office/powerpoint/2010/main" val="3291802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6B6EE-0587-448C-8872-5F18C6145CD5}" type="slidenum">
              <a:rPr lang="en-US" smtClean="0"/>
              <a:t>10</a:t>
            </a:fld>
            <a:endParaRPr lang="en-US"/>
          </a:p>
        </p:txBody>
      </p:sp>
    </p:spTree>
    <p:extLst>
      <p:ext uri="{BB962C8B-B14F-4D97-AF65-F5344CB8AC3E}">
        <p14:creationId xmlns:p14="http://schemas.microsoft.com/office/powerpoint/2010/main" val="38938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11</a:t>
            </a:fld>
            <a:endParaRPr lang="en-US"/>
          </a:p>
        </p:txBody>
      </p:sp>
    </p:spTree>
    <p:extLst>
      <p:ext uri="{BB962C8B-B14F-4D97-AF65-F5344CB8AC3E}">
        <p14:creationId xmlns:p14="http://schemas.microsoft.com/office/powerpoint/2010/main" val="384816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12</a:t>
            </a:fld>
            <a:endParaRPr lang="en-US"/>
          </a:p>
        </p:txBody>
      </p:sp>
    </p:spTree>
    <p:extLst>
      <p:ext uri="{BB962C8B-B14F-4D97-AF65-F5344CB8AC3E}">
        <p14:creationId xmlns:p14="http://schemas.microsoft.com/office/powerpoint/2010/main" val="640748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13</a:t>
            </a:fld>
            <a:endParaRPr lang="en-US"/>
          </a:p>
        </p:txBody>
      </p:sp>
    </p:spTree>
    <p:extLst>
      <p:ext uri="{BB962C8B-B14F-4D97-AF65-F5344CB8AC3E}">
        <p14:creationId xmlns:p14="http://schemas.microsoft.com/office/powerpoint/2010/main" val="2278479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CBB307-3F81-4D2B-AE3B-8B1F95E8B338}" type="slidenum">
              <a:rPr lang="en-US" smtClean="0"/>
              <a:t>14</a:t>
            </a:fld>
            <a:endParaRPr lang="en-US"/>
          </a:p>
        </p:txBody>
      </p:sp>
    </p:spTree>
    <p:extLst>
      <p:ext uri="{BB962C8B-B14F-4D97-AF65-F5344CB8AC3E}">
        <p14:creationId xmlns:p14="http://schemas.microsoft.com/office/powerpoint/2010/main" val="790385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6F9D4E40-0652-4AC3-AA6C-84BEF4E1B5D4}" type="slidenum">
              <a:rPr lang="en-US" smtClean="0"/>
              <a:t>15</a:t>
            </a:fld>
            <a:endParaRPr lang="en-US"/>
          </a:p>
        </p:txBody>
      </p:sp>
    </p:spTree>
    <p:extLst>
      <p:ext uri="{BB962C8B-B14F-4D97-AF65-F5344CB8AC3E}">
        <p14:creationId xmlns:p14="http://schemas.microsoft.com/office/powerpoint/2010/main" val="4173684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16</a:t>
            </a:fld>
            <a:endParaRPr lang="en-US"/>
          </a:p>
        </p:txBody>
      </p:sp>
    </p:spTree>
    <p:extLst>
      <p:ext uri="{BB962C8B-B14F-4D97-AF65-F5344CB8AC3E}">
        <p14:creationId xmlns:p14="http://schemas.microsoft.com/office/powerpoint/2010/main" val="96384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CBB307-3F81-4D2B-AE3B-8B1F95E8B338}" type="slidenum">
              <a:rPr lang="en-US" smtClean="0"/>
              <a:t>17</a:t>
            </a:fld>
            <a:endParaRPr lang="en-US"/>
          </a:p>
        </p:txBody>
      </p:sp>
    </p:spTree>
    <p:extLst>
      <p:ext uri="{BB962C8B-B14F-4D97-AF65-F5344CB8AC3E}">
        <p14:creationId xmlns:p14="http://schemas.microsoft.com/office/powerpoint/2010/main" val="2376297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1042" y="4415790"/>
            <a:ext cx="5608319" cy="4183380"/>
          </a:xfrm>
          <a:prstGeom prst="rect">
            <a:avLst/>
          </a:prstGeom>
        </p:spPr>
        <p:txBody>
          <a:bodyPr lIns="93157" tIns="93157" rIns="93157" bIns="93157" anchor="t" anchorCtr="0">
            <a:noAutofit/>
          </a:bodyPr>
          <a:lstStyle/>
          <a:p>
            <a:r>
              <a:rPr lang="en"/>
              <a:t>Lavoie, Brian. OAIS System Reference Model Intro Guide 2004</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19</a:t>
            </a:fld>
            <a:endParaRPr lang="en-US"/>
          </a:p>
        </p:txBody>
      </p:sp>
    </p:spTree>
    <p:extLst>
      <p:ext uri="{BB962C8B-B14F-4D97-AF65-F5344CB8AC3E}">
        <p14:creationId xmlns:p14="http://schemas.microsoft.com/office/powerpoint/2010/main" val="330955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2</a:t>
            </a:fld>
            <a:endParaRPr lang="en-US"/>
          </a:p>
        </p:txBody>
      </p:sp>
    </p:spTree>
    <p:extLst>
      <p:ext uri="{BB962C8B-B14F-4D97-AF65-F5344CB8AC3E}">
        <p14:creationId xmlns:p14="http://schemas.microsoft.com/office/powerpoint/2010/main" val="1521805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20</a:t>
            </a:fld>
            <a:endParaRPr lang="en-US"/>
          </a:p>
        </p:txBody>
      </p:sp>
    </p:spTree>
    <p:extLst>
      <p:ext uri="{BB962C8B-B14F-4D97-AF65-F5344CB8AC3E}">
        <p14:creationId xmlns:p14="http://schemas.microsoft.com/office/powerpoint/2010/main" val="77664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21</a:t>
            </a:fld>
            <a:endParaRPr lang="en-US"/>
          </a:p>
        </p:txBody>
      </p:sp>
    </p:spTree>
    <p:extLst>
      <p:ext uri="{BB962C8B-B14F-4D97-AF65-F5344CB8AC3E}">
        <p14:creationId xmlns:p14="http://schemas.microsoft.com/office/powerpoint/2010/main" val="4087666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22</a:t>
            </a:fld>
            <a:endParaRPr lang="en-US"/>
          </a:p>
        </p:txBody>
      </p:sp>
    </p:spTree>
    <p:extLst>
      <p:ext uri="{BB962C8B-B14F-4D97-AF65-F5344CB8AC3E}">
        <p14:creationId xmlns:p14="http://schemas.microsoft.com/office/powerpoint/2010/main" val="4166444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23</a:t>
            </a:fld>
            <a:endParaRPr lang="en-US"/>
          </a:p>
        </p:txBody>
      </p:sp>
    </p:spTree>
    <p:extLst>
      <p:ext uri="{BB962C8B-B14F-4D97-AF65-F5344CB8AC3E}">
        <p14:creationId xmlns:p14="http://schemas.microsoft.com/office/powerpoint/2010/main" val="189359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24</a:t>
            </a:fld>
            <a:endParaRPr lang="en-US"/>
          </a:p>
        </p:txBody>
      </p:sp>
    </p:spTree>
    <p:extLst>
      <p:ext uri="{BB962C8B-B14F-4D97-AF65-F5344CB8AC3E}">
        <p14:creationId xmlns:p14="http://schemas.microsoft.com/office/powerpoint/2010/main" val="738609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25</a:t>
            </a:fld>
            <a:endParaRPr lang="en-US"/>
          </a:p>
        </p:txBody>
      </p:sp>
    </p:spTree>
    <p:extLst>
      <p:ext uri="{BB962C8B-B14F-4D97-AF65-F5344CB8AC3E}">
        <p14:creationId xmlns:p14="http://schemas.microsoft.com/office/powerpoint/2010/main" val="3452616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CBB307-3F81-4D2B-AE3B-8B1F95E8B338}" type="slidenum">
              <a:rPr lang="en-US" smtClean="0"/>
              <a:t>26</a:t>
            </a:fld>
            <a:endParaRPr lang="en-US"/>
          </a:p>
        </p:txBody>
      </p:sp>
    </p:spTree>
    <p:extLst>
      <p:ext uri="{BB962C8B-B14F-4D97-AF65-F5344CB8AC3E}">
        <p14:creationId xmlns:p14="http://schemas.microsoft.com/office/powerpoint/2010/main" val="1656773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A06B6EE-0587-448C-8872-5F18C6145CD5}" type="slidenum">
              <a:rPr lang="en-US" smtClean="0"/>
              <a:t>27</a:t>
            </a:fld>
            <a:endParaRPr lang="en-US"/>
          </a:p>
        </p:txBody>
      </p:sp>
    </p:spTree>
    <p:extLst>
      <p:ext uri="{BB962C8B-B14F-4D97-AF65-F5344CB8AC3E}">
        <p14:creationId xmlns:p14="http://schemas.microsoft.com/office/powerpoint/2010/main" val="963341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6B6EE-0587-448C-8872-5F18C6145CD5}" type="slidenum">
              <a:rPr lang="en-US" smtClean="0"/>
              <a:t>28</a:t>
            </a:fld>
            <a:endParaRPr lang="en-US"/>
          </a:p>
        </p:txBody>
      </p:sp>
    </p:spTree>
    <p:extLst>
      <p:ext uri="{BB962C8B-B14F-4D97-AF65-F5344CB8AC3E}">
        <p14:creationId xmlns:p14="http://schemas.microsoft.com/office/powerpoint/2010/main" val="570065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9C192-AEB2-4FB0-8774-9BB4278FA3DC}" type="slidenum">
              <a:rPr lang="en-US" smtClean="0"/>
              <a:t>29</a:t>
            </a:fld>
            <a:endParaRPr lang="en-US"/>
          </a:p>
        </p:txBody>
      </p:sp>
    </p:spTree>
    <p:extLst>
      <p:ext uri="{BB962C8B-B14F-4D97-AF65-F5344CB8AC3E}">
        <p14:creationId xmlns:p14="http://schemas.microsoft.com/office/powerpoint/2010/main" val="826316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3</a:t>
            </a:fld>
            <a:endParaRPr lang="en-US"/>
          </a:p>
        </p:txBody>
      </p:sp>
    </p:spTree>
    <p:extLst>
      <p:ext uri="{BB962C8B-B14F-4D97-AF65-F5344CB8AC3E}">
        <p14:creationId xmlns:p14="http://schemas.microsoft.com/office/powerpoint/2010/main" val="4147001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endParaRPr lang="en-US" dirty="0" smtClean="0"/>
          </a:p>
        </p:txBody>
      </p:sp>
      <p:sp>
        <p:nvSpPr>
          <p:cNvPr id="4" name="Slide Number Placeholder 3"/>
          <p:cNvSpPr>
            <a:spLocks noGrp="1"/>
          </p:cNvSpPr>
          <p:nvPr>
            <p:ph type="sldNum" sz="quarter" idx="10"/>
          </p:nvPr>
        </p:nvSpPr>
        <p:spPr/>
        <p:txBody>
          <a:bodyPr/>
          <a:lstStyle/>
          <a:p>
            <a:fld id="{2A06B6EE-0587-448C-8872-5F18C6145CD5}" type="slidenum">
              <a:rPr lang="en-US" smtClean="0"/>
              <a:t>30</a:t>
            </a:fld>
            <a:endParaRPr lang="en-US"/>
          </a:p>
        </p:txBody>
      </p:sp>
    </p:spTree>
    <p:extLst>
      <p:ext uri="{BB962C8B-B14F-4D97-AF65-F5344CB8AC3E}">
        <p14:creationId xmlns:p14="http://schemas.microsoft.com/office/powerpoint/2010/main" val="1869692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6F9D4E40-0652-4AC3-AA6C-84BEF4E1B5D4}" type="slidenum">
              <a:rPr lang="en-US" smtClean="0"/>
              <a:t>31</a:t>
            </a:fld>
            <a:endParaRPr lang="en-US"/>
          </a:p>
        </p:txBody>
      </p:sp>
    </p:spTree>
    <p:extLst>
      <p:ext uri="{BB962C8B-B14F-4D97-AF65-F5344CB8AC3E}">
        <p14:creationId xmlns:p14="http://schemas.microsoft.com/office/powerpoint/2010/main" val="2190456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32</a:t>
            </a:fld>
            <a:endParaRPr lang="en-US"/>
          </a:p>
        </p:txBody>
      </p:sp>
    </p:spTree>
    <p:extLst>
      <p:ext uri="{BB962C8B-B14F-4D97-AF65-F5344CB8AC3E}">
        <p14:creationId xmlns:p14="http://schemas.microsoft.com/office/powerpoint/2010/main" val="668910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33</a:t>
            </a:fld>
            <a:endParaRPr lang="en-US"/>
          </a:p>
        </p:txBody>
      </p:sp>
    </p:spTree>
    <p:extLst>
      <p:ext uri="{BB962C8B-B14F-4D97-AF65-F5344CB8AC3E}">
        <p14:creationId xmlns:p14="http://schemas.microsoft.com/office/powerpoint/2010/main" val="3207124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34</a:t>
            </a:fld>
            <a:endParaRPr lang="en-US"/>
          </a:p>
        </p:txBody>
      </p:sp>
    </p:spTree>
    <p:extLst>
      <p:ext uri="{BB962C8B-B14F-4D97-AF65-F5344CB8AC3E}">
        <p14:creationId xmlns:p14="http://schemas.microsoft.com/office/powerpoint/2010/main" val="3479804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*SAA Digital Curation: Creating</a:t>
            </a:r>
            <a:r>
              <a:rPr lang="en-US" baseline="0" dirty="0" smtClean="0"/>
              <a:t> an Environment for Success July 2013 presentation</a:t>
            </a:r>
            <a:endParaRPr lang="en-US" dirty="0"/>
          </a:p>
        </p:txBody>
      </p:sp>
      <p:sp>
        <p:nvSpPr>
          <p:cNvPr id="4" name="Slide Number Placeholder 3"/>
          <p:cNvSpPr>
            <a:spLocks noGrp="1"/>
          </p:cNvSpPr>
          <p:nvPr>
            <p:ph type="sldNum" sz="quarter" idx="10"/>
          </p:nvPr>
        </p:nvSpPr>
        <p:spPr/>
        <p:txBody>
          <a:bodyPr/>
          <a:lstStyle/>
          <a:p>
            <a:fld id="{1F59C192-AEB2-4FB0-8774-9BB4278FA3DC}" type="slidenum">
              <a:rPr lang="en-US" smtClean="0"/>
              <a:t>35</a:t>
            </a:fld>
            <a:endParaRPr lang="en-US"/>
          </a:p>
        </p:txBody>
      </p:sp>
    </p:spTree>
    <p:extLst>
      <p:ext uri="{BB962C8B-B14F-4D97-AF65-F5344CB8AC3E}">
        <p14:creationId xmlns:p14="http://schemas.microsoft.com/office/powerpoint/2010/main" val="1592580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36</a:t>
            </a:fld>
            <a:endParaRPr lang="en-US"/>
          </a:p>
        </p:txBody>
      </p:sp>
    </p:spTree>
    <p:extLst>
      <p:ext uri="{BB962C8B-B14F-4D97-AF65-F5344CB8AC3E}">
        <p14:creationId xmlns:p14="http://schemas.microsoft.com/office/powerpoint/2010/main" val="3408681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37</a:t>
            </a:fld>
            <a:endParaRPr lang="en-US"/>
          </a:p>
        </p:txBody>
      </p:sp>
    </p:spTree>
    <p:extLst>
      <p:ext uri="{BB962C8B-B14F-4D97-AF65-F5344CB8AC3E}">
        <p14:creationId xmlns:p14="http://schemas.microsoft.com/office/powerpoint/2010/main" val="2733699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38</a:t>
            </a:fld>
            <a:endParaRPr lang="en-US"/>
          </a:p>
        </p:txBody>
      </p:sp>
    </p:spTree>
    <p:extLst>
      <p:ext uri="{BB962C8B-B14F-4D97-AF65-F5344CB8AC3E}">
        <p14:creationId xmlns:p14="http://schemas.microsoft.com/office/powerpoint/2010/main" val="312180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6B6EE-0587-448C-8872-5F18C6145CD5}" type="slidenum">
              <a:rPr lang="en-US" smtClean="0"/>
              <a:t>4</a:t>
            </a:fld>
            <a:endParaRPr lang="en-US"/>
          </a:p>
        </p:txBody>
      </p:sp>
    </p:spTree>
    <p:extLst>
      <p:ext uri="{BB962C8B-B14F-4D97-AF65-F5344CB8AC3E}">
        <p14:creationId xmlns:p14="http://schemas.microsoft.com/office/powerpoint/2010/main" val="390437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5</a:t>
            </a:fld>
            <a:endParaRPr lang="en-US"/>
          </a:p>
        </p:txBody>
      </p:sp>
    </p:spTree>
    <p:extLst>
      <p:ext uri="{BB962C8B-B14F-4D97-AF65-F5344CB8AC3E}">
        <p14:creationId xmlns:p14="http://schemas.microsoft.com/office/powerpoint/2010/main" val="156311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6</a:t>
            </a:fld>
            <a:endParaRPr lang="en-US"/>
          </a:p>
        </p:txBody>
      </p:sp>
    </p:spTree>
    <p:extLst>
      <p:ext uri="{BB962C8B-B14F-4D97-AF65-F5344CB8AC3E}">
        <p14:creationId xmlns:p14="http://schemas.microsoft.com/office/powerpoint/2010/main" val="380293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2089F-98B3-40EC-8367-B4C239875B68}" type="slidenum">
              <a:rPr lang="en-US" smtClean="0"/>
              <a:t>7</a:t>
            </a:fld>
            <a:endParaRPr lang="en-US"/>
          </a:p>
        </p:txBody>
      </p:sp>
    </p:spTree>
    <p:extLst>
      <p:ext uri="{BB962C8B-B14F-4D97-AF65-F5344CB8AC3E}">
        <p14:creationId xmlns:p14="http://schemas.microsoft.com/office/powerpoint/2010/main" val="1745919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Founded in 1973, the Northeast Document Conservation Center is the first independent conservation laboratory in the nation to specialize exclusively in treating collections made of paper or parchment, such as works of art, photographs, books, maps, manuscripts, and more. </a:t>
            </a:r>
            <a:r>
              <a:rPr lang="en-US" dirty="0" smtClean="0"/>
              <a:t>Pass out the handout with</a:t>
            </a:r>
            <a:r>
              <a:rPr lang="en-US" baseline="0" dirty="0" smtClean="0"/>
              <a:t> the NEDCC Digital Preservation Policy Template</a:t>
            </a:r>
            <a:endParaRPr lang="en-US" dirty="0"/>
          </a:p>
        </p:txBody>
      </p:sp>
      <p:sp>
        <p:nvSpPr>
          <p:cNvPr id="4" name="Slide Number Placeholder 3"/>
          <p:cNvSpPr>
            <a:spLocks noGrp="1"/>
          </p:cNvSpPr>
          <p:nvPr>
            <p:ph type="sldNum" sz="quarter" idx="10"/>
          </p:nvPr>
        </p:nvSpPr>
        <p:spPr/>
        <p:txBody>
          <a:bodyPr/>
          <a:lstStyle/>
          <a:p>
            <a:fld id="{FB42089F-98B3-40EC-8367-B4C239875B68}" type="slidenum">
              <a:rPr lang="en-US" smtClean="0"/>
              <a:t>8</a:t>
            </a:fld>
            <a:endParaRPr lang="en-US"/>
          </a:p>
        </p:txBody>
      </p:sp>
    </p:spTree>
    <p:extLst>
      <p:ext uri="{BB962C8B-B14F-4D97-AF65-F5344CB8AC3E}">
        <p14:creationId xmlns:p14="http://schemas.microsoft.com/office/powerpoint/2010/main" val="3891506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6B6EE-0587-448C-8872-5F18C6145CD5}" type="slidenum">
              <a:rPr lang="en-US" smtClean="0"/>
              <a:t>9</a:t>
            </a:fld>
            <a:endParaRPr lang="en-US"/>
          </a:p>
        </p:txBody>
      </p:sp>
    </p:spTree>
    <p:extLst>
      <p:ext uri="{BB962C8B-B14F-4D97-AF65-F5344CB8AC3E}">
        <p14:creationId xmlns:p14="http://schemas.microsoft.com/office/powerpoint/2010/main" val="249679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45B478-B6F8-4FF6-8F83-12A8824EF268}"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262CC-5BD4-4DF6-B197-BECF7E6639AE}" type="slidenum">
              <a:rPr lang="en-US" smtClean="0"/>
              <a:t>‹#›</a:t>
            </a:fld>
            <a:endParaRPr lang="en-US"/>
          </a:p>
        </p:txBody>
      </p:sp>
    </p:spTree>
    <p:extLst>
      <p:ext uri="{BB962C8B-B14F-4D97-AF65-F5344CB8AC3E}">
        <p14:creationId xmlns:p14="http://schemas.microsoft.com/office/powerpoint/2010/main" val="260872015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45B478-B6F8-4FF6-8F83-12A8824EF268}"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262CC-5BD4-4DF6-B197-BECF7E6639AE}" type="slidenum">
              <a:rPr lang="en-US" smtClean="0"/>
              <a:t>‹#›</a:t>
            </a:fld>
            <a:endParaRPr lang="en-US"/>
          </a:p>
        </p:txBody>
      </p:sp>
    </p:spTree>
    <p:extLst>
      <p:ext uri="{BB962C8B-B14F-4D97-AF65-F5344CB8AC3E}">
        <p14:creationId xmlns:p14="http://schemas.microsoft.com/office/powerpoint/2010/main" val="289167005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45B478-B6F8-4FF6-8F83-12A8824EF268}"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262CC-5BD4-4DF6-B197-BECF7E6639AE}" type="slidenum">
              <a:rPr lang="en-US" smtClean="0"/>
              <a:t>‹#›</a:t>
            </a:fld>
            <a:endParaRPr lang="en-US"/>
          </a:p>
        </p:txBody>
      </p:sp>
    </p:spTree>
    <p:extLst>
      <p:ext uri="{BB962C8B-B14F-4D97-AF65-F5344CB8AC3E}">
        <p14:creationId xmlns:p14="http://schemas.microsoft.com/office/powerpoint/2010/main" val="396551547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6706568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45B478-B6F8-4FF6-8F83-12A8824EF268}"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262CC-5BD4-4DF6-B197-BECF7E6639AE}" type="slidenum">
              <a:rPr lang="en-US" smtClean="0"/>
              <a:t>‹#›</a:t>
            </a:fld>
            <a:endParaRPr lang="en-US"/>
          </a:p>
        </p:txBody>
      </p:sp>
    </p:spTree>
    <p:extLst>
      <p:ext uri="{BB962C8B-B14F-4D97-AF65-F5344CB8AC3E}">
        <p14:creationId xmlns:p14="http://schemas.microsoft.com/office/powerpoint/2010/main" val="415815237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45B478-B6F8-4FF6-8F83-12A8824EF268}"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262CC-5BD4-4DF6-B197-BECF7E6639AE}" type="slidenum">
              <a:rPr lang="en-US" smtClean="0"/>
              <a:t>‹#›</a:t>
            </a:fld>
            <a:endParaRPr lang="en-US"/>
          </a:p>
        </p:txBody>
      </p:sp>
    </p:spTree>
    <p:extLst>
      <p:ext uri="{BB962C8B-B14F-4D97-AF65-F5344CB8AC3E}">
        <p14:creationId xmlns:p14="http://schemas.microsoft.com/office/powerpoint/2010/main" val="75892973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45B478-B6F8-4FF6-8F83-12A8824EF268}"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262CC-5BD4-4DF6-B197-BECF7E6639AE}" type="slidenum">
              <a:rPr lang="en-US" smtClean="0"/>
              <a:t>‹#›</a:t>
            </a:fld>
            <a:endParaRPr lang="en-US"/>
          </a:p>
        </p:txBody>
      </p:sp>
    </p:spTree>
    <p:extLst>
      <p:ext uri="{BB962C8B-B14F-4D97-AF65-F5344CB8AC3E}">
        <p14:creationId xmlns:p14="http://schemas.microsoft.com/office/powerpoint/2010/main" val="242440170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45B478-B6F8-4FF6-8F83-12A8824EF268}" type="datetimeFigureOut">
              <a:rPr lang="en-US" smtClean="0"/>
              <a:t>5/28/2015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262CC-5BD4-4DF6-B197-BECF7E6639AE}" type="slidenum">
              <a:rPr lang="en-US" smtClean="0"/>
              <a:t>‹#›</a:t>
            </a:fld>
            <a:endParaRPr lang="en-US"/>
          </a:p>
        </p:txBody>
      </p:sp>
    </p:spTree>
    <p:extLst>
      <p:ext uri="{BB962C8B-B14F-4D97-AF65-F5344CB8AC3E}">
        <p14:creationId xmlns:p14="http://schemas.microsoft.com/office/powerpoint/2010/main" val="112130233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45B478-B6F8-4FF6-8F83-12A8824EF268}" type="datetimeFigureOut">
              <a:rPr lang="en-US" smtClean="0"/>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262CC-5BD4-4DF6-B197-BECF7E6639AE}" type="slidenum">
              <a:rPr lang="en-US" smtClean="0"/>
              <a:t>‹#›</a:t>
            </a:fld>
            <a:endParaRPr lang="en-US"/>
          </a:p>
        </p:txBody>
      </p:sp>
    </p:spTree>
    <p:extLst>
      <p:ext uri="{BB962C8B-B14F-4D97-AF65-F5344CB8AC3E}">
        <p14:creationId xmlns:p14="http://schemas.microsoft.com/office/powerpoint/2010/main" val="163559569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5B478-B6F8-4FF6-8F83-12A8824EF268}" type="datetimeFigureOut">
              <a:rPr lang="en-US" smtClean="0"/>
              <a:t>5/28/2015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262CC-5BD4-4DF6-B197-BECF7E6639AE}" type="slidenum">
              <a:rPr lang="en-US" smtClean="0"/>
              <a:t>‹#›</a:t>
            </a:fld>
            <a:endParaRPr lang="en-US"/>
          </a:p>
        </p:txBody>
      </p:sp>
    </p:spTree>
    <p:extLst>
      <p:ext uri="{BB962C8B-B14F-4D97-AF65-F5344CB8AC3E}">
        <p14:creationId xmlns:p14="http://schemas.microsoft.com/office/powerpoint/2010/main" val="136330716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5B478-B6F8-4FF6-8F83-12A8824EF268}"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262CC-5BD4-4DF6-B197-BECF7E6639AE}" type="slidenum">
              <a:rPr lang="en-US" smtClean="0"/>
              <a:t>‹#›</a:t>
            </a:fld>
            <a:endParaRPr lang="en-US"/>
          </a:p>
        </p:txBody>
      </p:sp>
    </p:spTree>
    <p:extLst>
      <p:ext uri="{BB962C8B-B14F-4D97-AF65-F5344CB8AC3E}">
        <p14:creationId xmlns:p14="http://schemas.microsoft.com/office/powerpoint/2010/main" val="309704992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5B478-B6F8-4FF6-8F83-12A8824EF268}"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262CC-5BD4-4DF6-B197-BECF7E6639AE}" type="slidenum">
              <a:rPr lang="en-US" smtClean="0"/>
              <a:t>‹#›</a:t>
            </a:fld>
            <a:endParaRPr lang="en-US"/>
          </a:p>
        </p:txBody>
      </p:sp>
    </p:spTree>
    <p:extLst>
      <p:ext uri="{BB962C8B-B14F-4D97-AF65-F5344CB8AC3E}">
        <p14:creationId xmlns:p14="http://schemas.microsoft.com/office/powerpoint/2010/main" val="153262515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5B478-B6F8-4FF6-8F83-12A8824EF268}" type="datetimeFigureOut">
              <a:rPr lang="en-US" smtClean="0"/>
              <a:t>5/28/2015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262CC-5BD4-4DF6-B197-BECF7E6639AE}" type="slidenum">
              <a:rPr lang="en-US" smtClean="0"/>
              <a:t>‹#›</a:t>
            </a:fld>
            <a:endParaRPr lang="en-US"/>
          </a:p>
        </p:txBody>
      </p:sp>
    </p:spTree>
    <p:extLst>
      <p:ext uri="{BB962C8B-B14F-4D97-AF65-F5344CB8AC3E}">
        <p14:creationId xmlns:p14="http://schemas.microsoft.com/office/powerpoint/2010/main" val="2901271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5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iso.org/iso/home/store/catalogue_ics/catalogue_detail_ics.htm?csnumber=5728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cholarship.rice.edu/handle/1911/71814"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iki.bitcurator.net/index.php?title=BitCurator_and_Archival_Workflows"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guymager.sourceforge.ne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github.com/kfairbanks/sleuthkit/tree/master/tools" TargetMode="External"/><Relationship Id="rId4" Type="http://schemas.openxmlformats.org/officeDocument/2006/relationships/hyperlink" Target="https://github.com/simsong/bulk_extracto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mith.umd.edu/digital-curation-workstation/"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edcc.org/assets/media/documents/SoDAExerciseToolkit.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89" y="0"/>
            <a:ext cx="9416248" cy="5638800"/>
          </a:xfrm>
          <a:prstGeom prst="rect">
            <a:avLst/>
          </a:prstGeom>
        </p:spPr>
      </p:pic>
      <p:sp>
        <p:nvSpPr>
          <p:cNvPr id="2" name="Title 1"/>
          <p:cNvSpPr>
            <a:spLocks noGrp="1"/>
          </p:cNvSpPr>
          <p:nvPr>
            <p:ph type="ctrTitle"/>
          </p:nvPr>
        </p:nvSpPr>
        <p:spPr>
          <a:xfrm>
            <a:off x="914400" y="381000"/>
            <a:ext cx="7772400" cy="1470025"/>
          </a:xfrm>
        </p:spPr>
        <p:txBody>
          <a:bodyPr/>
          <a:lstStyle/>
          <a:p>
            <a:r>
              <a:rPr lang="en-US" dirty="0" smtClean="0"/>
              <a:t>SSA 2015 Boot Camp</a:t>
            </a:r>
            <a:endParaRPr lang="en-US" dirty="0"/>
          </a:p>
        </p:txBody>
      </p:sp>
      <p:sp>
        <p:nvSpPr>
          <p:cNvPr id="3" name="Subtitle 2"/>
          <p:cNvSpPr>
            <a:spLocks noGrp="1"/>
          </p:cNvSpPr>
          <p:nvPr>
            <p:ph type="subTitle" idx="1"/>
          </p:nvPr>
        </p:nvSpPr>
        <p:spPr>
          <a:xfrm>
            <a:off x="1676400" y="2438400"/>
            <a:ext cx="6400800" cy="1752600"/>
          </a:xfrm>
        </p:spPr>
        <p:txBody>
          <a:bodyPr/>
          <a:lstStyle/>
          <a:p>
            <a:r>
              <a:rPr lang="en-US" dirty="0" smtClean="0">
                <a:solidFill>
                  <a:schemeClr val="tx1"/>
                </a:solidFill>
              </a:rPr>
              <a:t>Bit by bit: implementing a </a:t>
            </a:r>
          </a:p>
          <a:p>
            <a:r>
              <a:rPr lang="en-US" dirty="0" smtClean="0">
                <a:solidFill>
                  <a:schemeClr val="tx1"/>
                </a:solidFill>
              </a:rPr>
              <a:t>Digital Preservation program</a:t>
            </a:r>
            <a:endParaRPr lang="en-US" dirty="0">
              <a:solidFill>
                <a:schemeClr val="tx1"/>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418" y="6010275"/>
            <a:ext cx="36766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15000" y="5642304"/>
            <a:ext cx="2743200" cy="369332"/>
          </a:xfrm>
          <a:prstGeom prst="rect">
            <a:avLst/>
          </a:prstGeom>
          <a:noFill/>
        </p:spPr>
        <p:txBody>
          <a:bodyPr wrap="square" rtlCol="0">
            <a:spAutoFit/>
          </a:bodyPr>
          <a:lstStyle/>
          <a:p>
            <a:r>
              <a:rPr lang="en-US" b="1" dirty="0" smtClean="0">
                <a:solidFill>
                  <a:schemeClr val="tx1">
                    <a:lumMod val="50000"/>
                    <a:lumOff val="50000"/>
                  </a:schemeClr>
                </a:solidFill>
              </a:rPr>
              <a:t>Woodson Research Center</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49000621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addressed in policy, cont’d</a:t>
            </a:r>
            <a:endParaRPr lang="en-US" dirty="0"/>
          </a:p>
        </p:txBody>
      </p:sp>
      <p:sp>
        <p:nvSpPr>
          <p:cNvPr id="3" name="Content Placeholder 2"/>
          <p:cNvSpPr>
            <a:spLocks noGrp="1"/>
          </p:cNvSpPr>
          <p:nvPr>
            <p:ph idx="1"/>
          </p:nvPr>
        </p:nvSpPr>
        <p:spPr/>
        <p:txBody>
          <a:bodyPr/>
          <a:lstStyle/>
          <a:p>
            <a:r>
              <a:rPr lang="en-US" dirty="0" smtClean="0"/>
              <a:t>Financial Commitments</a:t>
            </a:r>
          </a:p>
          <a:p>
            <a:r>
              <a:rPr lang="en-US" dirty="0" smtClean="0"/>
              <a:t>Personnel</a:t>
            </a:r>
          </a:p>
          <a:p>
            <a:r>
              <a:rPr lang="en-US" dirty="0" smtClean="0"/>
              <a:t>Preservation and Quality Control</a:t>
            </a:r>
          </a:p>
          <a:p>
            <a:r>
              <a:rPr lang="en-US" dirty="0" smtClean="0"/>
              <a:t>Preservation Metadata</a:t>
            </a:r>
          </a:p>
          <a:p>
            <a:r>
              <a:rPr lang="en-US" dirty="0" smtClean="0"/>
              <a:t>Roles and Responsibilities</a:t>
            </a:r>
          </a:p>
          <a:p>
            <a:r>
              <a:rPr lang="en-US" dirty="0" smtClean="0"/>
              <a:t>Training and Education</a:t>
            </a:r>
          </a:p>
          <a:p>
            <a:r>
              <a:rPr lang="en-US" dirty="0" smtClean="0"/>
              <a:t>Evaluating and Updating</a:t>
            </a:r>
            <a:endParaRPr lang="en-US" dirty="0"/>
          </a:p>
        </p:txBody>
      </p:sp>
      <p:sp>
        <p:nvSpPr>
          <p:cNvPr id="4" name="TextBox 3"/>
          <p:cNvSpPr txBox="1"/>
          <p:nvPr/>
        </p:nvSpPr>
        <p:spPr>
          <a:xfrm>
            <a:off x="762000" y="6019800"/>
            <a:ext cx="7772400" cy="369332"/>
          </a:xfrm>
          <a:prstGeom prst="rect">
            <a:avLst/>
          </a:prstGeom>
          <a:noFill/>
        </p:spPr>
        <p:txBody>
          <a:bodyPr wrap="square" rtlCol="0">
            <a:spAutoFit/>
          </a:bodyPr>
          <a:lstStyle/>
          <a:p>
            <a:pPr algn="ctr"/>
            <a:r>
              <a:rPr lang="en-US" i="1" dirty="0" smtClean="0">
                <a:solidFill>
                  <a:schemeClr val="tx1">
                    <a:lumMod val="50000"/>
                    <a:lumOff val="50000"/>
                  </a:schemeClr>
                </a:solidFill>
              </a:rPr>
              <a:t>Developing a digital preservation policy…</a:t>
            </a:r>
            <a:endParaRPr lang="en-US" i="1" dirty="0">
              <a:solidFill>
                <a:schemeClr val="tx1">
                  <a:lumMod val="50000"/>
                  <a:lumOff val="50000"/>
                </a:schemeClr>
              </a:solidFill>
            </a:endParaRPr>
          </a:p>
        </p:txBody>
      </p:sp>
    </p:spTree>
    <p:extLst>
      <p:ext uri="{BB962C8B-B14F-4D97-AF65-F5344CB8AC3E}">
        <p14:creationId xmlns:p14="http://schemas.microsoft.com/office/powerpoint/2010/main" val="141264806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Overcoming Concerns</a:t>
            </a:r>
            <a:endParaRPr lang="en-US" dirty="0"/>
          </a:p>
        </p:txBody>
      </p:sp>
      <p:sp>
        <p:nvSpPr>
          <p:cNvPr id="5" name="Text Placeholder 4"/>
          <p:cNvSpPr>
            <a:spLocks noGrp="1"/>
          </p:cNvSpPr>
          <p:nvPr>
            <p:ph type="body" idx="1"/>
          </p:nvPr>
        </p:nvSpPr>
        <p:spPr/>
        <p:txBody>
          <a:bodyPr>
            <a:normAutofit/>
          </a:bodyPr>
          <a:lstStyle/>
          <a:p>
            <a:pPr marL="285750" indent="-285750">
              <a:buFont typeface="Arial" panose="020B0604020202020204" pitchFamily="34" charset="0"/>
              <a:buChar char="•"/>
            </a:pPr>
            <a:r>
              <a:rPr lang="en-US" dirty="0" smtClean="0"/>
              <a:t>Archivists’ concerns</a:t>
            </a:r>
          </a:p>
          <a:p>
            <a:pPr marL="742950" lvl="1" indent="-285750">
              <a:buFont typeface="Arial" panose="020B0604020202020204" pitchFamily="34" charset="0"/>
              <a:buChar char="•"/>
            </a:pPr>
            <a:r>
              <a:rPr lang="en-US" dirty="0" smtClean="0"/>
              <a:t>So much change at once</a:t>
            </a:r>
          </a:p>
          <a:p>
            <a:pPr marL="742950" lvl="1" indent="-285750">
              <a:buFont typeface="Arial" panose="020B0604020202020204" pitchFamily="34" charset="0"/>
              <a:buChar char="•"/>
            </a:pPr>
            <a:r>
              <a:rPr lang="en-US" dirty="0" smtClean="0"/>
              <a:t>Time/training</a:t>
            </a:r>
          </a:p>
          <a:p>
            <a:pPr marL="457200" lvl="1" indent="0">
              <a:buNone/>
            </a:pPr>
            <a:endParaRPr lang="en-US" dirty="0" smtClean="0"/>
          </a:p>
          <a:p>
            <a:pPr marL="285750" indent="-285750">
              <a:buFont typeface="Arial" panose="020B0604020202020204" pitchFamily="34" charset="0"/>
              <a:buChar char="•"/>
            </a:pPr>
            <a:r>
              <a:rPr lang="en-US" dirty="0" smtClean="0"/>
              <a:t>IT concerns</a:t>
            </a:r>
          </a:p>
          <a:p>
            <a:pPr marL="742950" lvl="1" indent="-285750">
              <a:buFont typeface="Arial" panose="020B0604020202020204" pitchFamily="34" charset="0"/>
              <a:buChar char="•"/>
            </a:pPr>
            <a:r>
              <a:rPr lang="en-US" dirty="0" smtClean="0"/>
              <a:t>Storage </a:t>
            </a:r>
          </a:p>
          <a:p>
            <a:pPr marL="742950" lvl="1" indent="-285750">
              <a:buFont typeface="Arial" panose="020B0604020202020204" pitchFamily="34" charset="0"/>
              <a:buChar char="•"/>
            </a:pPr>
            <a:r>
              <a:rPr lang="en-US" dirty="0" smtClean="0"/>
              <a:t>Hardware/Software support</a:t>
            </a:r>
          </a:p>
        </p:txBody>
      </p:sp>
      <p:sp>
        <p:nvSpPr>
          <p:cNvPr id="4" name="TextBox 3"/>
          <p:cNvSpPr txBox="1"/>
          <p:nvPr/>
        </p:nvSpPr>
        <p:spPr>
          <a:xfrm>
            <a:off x="762000" y="6019800"/>
            <a:ext cx="7772400" cy="369332"/>
          </a:xfrm>
          <a:prstGeom prst="rect">
            <a:avLst/>
          </a:prstGeom>
          <a:noFill/>
        </p:spPr>
        <p:txBody>
          <a:bodyPr wrap="square" rtlCol="0">
            <a:spAutoFit/>
          </a:bodyPr>
          <a:lstStyle/>
          <a:p>
            <a:pPr algn="ctr"/>
            <a:r>
              <a:rPr lang="en-US" i="1" dirty="0" smtClean="0">
                <a:solidFill>
                  <a:schemeClr val="tx1">
                    <a:lumMod val="50000"/>
                    <a:lumOff val="50000"/>
                  </a:schemeClr>
                </a:solidFill>
              </a:rPr>
              <a:t>Developing a digital preservation policy…</a:t>
            </a:r>
            <a:endParaRPr lang="en-US" i="1" dirty="0">
              <a:solidFill>
                <a:schemeClr val="tx1">
                  <a:lumMod val="50000"/>
                  <a:lumOff val="50000"/>
                </a:schemeClr>
              </a:solidFill>
            </a:endParaRPr>
          </a:p>
        </p:txBody>
      </p:sp>
    </p:spTree>
    <p:extLst>
      <p:ext uri="{BB962C8B-B14F-4D97-AF65-F5344CB8AC3E}">
        <p14:creationId xmlns:p14="http://schemas.microsoft.com/office/powerpoint/2010/main" val="197625591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and Training</a:t>
            </a:r>
            <a:endParaRPr lang="en-US" dirty="0"/>
          </a:p>
        </p:txBody>
      </p:sp>
      <p:sp>
        <p:nvSpPr>
          <p:cNvPr id="5" name="Content Placeholder 4"/>
          <p:cNvSpPr>
            <a:spLocks noGrp="1"/>
          </p:cNvSpPr>
          <p:nvPr>
            <p:ph sz="half" idx="2"/>
          </p:nvPr>
        </p:nvSpPr>
        <p:spPr>
          <a:xfrm>
            <a:off x="4572000" y="1600200"/>
            <a:ext cx="4114800" cy="4495800"/>
          </a:xfrm>
        </p:spPr>
        <p:txBody>
          <a:bodyPr>
            <a:normAutofit/>
          </a:bodyPr>
          <a:lstStyle/>
          <a:p>
            <a:pPr marL="0" indent="0">
              <a:buNone/>
            </a:pPr>
            <a:r>
              <a:rPr lang="en-US" dirty="0" smtClean="0"/>
              <a:t>SAA Classes:</a:t>
            </a:r>
            <a:br>
              <a:rPr lang="en-US" dirty="0" smtClean="0"/>
            </a:br>
            <a:endParaRPr lang="en-US" dirty="0"/>
          </a:p>
          <a:p>
            <a:pPr marL="0" indent="0">
              <a:buNone/>
            </a:pPr>
            <a:r>
              <a:rPr lang="en-US" dirty="0" smtClean="0"/>
              <a:t>Arrangement and Description of Electronic Records</a:t>
            </a:r>
          </a:p>
          <a:p>
            <a:pPr marL="0" indent="0">
              <a:buNone/>
            </a:pPr>
            <a:r>
              <a:rPr lang="en-US" dirty="0" smtClean="0"/>
              <a:t>Digital Forensics</a:t>
            </a:r>
          </a:p>
          <a:p>
            <a:pPr marL="0" indent="0">
              <a:buNone/>
            </a:pPr>
            <a:r>
              <a:rPr lang="en-US" dirty="0" smtClean="0"/>
              <a:t>Achieving </a:t>
            </a:r>
            <a:r>
              <a:rPr lang="en-US" dirty="0"/>
              <a:t>Email Account Preservation with XML</a:t>
            </a:r>
          </a:p>
        </p:txBody>
      </p:sp>
      <p:pic>
        <p:nvPicPr>
          <p:cNvPr id="2050" name="Picture 2" descr="H:\Presentations\SSA Boot camp 2015\DAS_md_web_540C_a.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26820" y="2034381"/>
            <a:ext cx="249936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37310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a:t>
            </a:r>
            <a:endParaRPr lang="en-US" dirty="0"/>
          </a:p>
        </p:txBody>
      </p:sp>
      <p:sp>
        <p:nvSpPr>
          <p:cNvPr id="3" name="Content Placeholder 2"/>
          <p:cNvSpPr>
            <a:spLocks noGrp="1"/>
          </p:cNvSpPr>
          <p:nvPr>
            <p:ph idx="1"/>
          </p:nvPr>
        </p:nvSpPr>
        <p:spPr/>
        <p:txBody>
          <a:bodyPr/>
          <a:lstStyle/>
          <a:p>
            <a:r>
              <a:rPr lang="en-US" dirty="0" smtClean="0"/>
              <a:t>Page 9 in your manual</a:t>
            </a:r>
          </a:p>
          <a:p>
            <a:pPr lvl="1"/>
            <a:r>
              <a:rPr lang="en-US" dirty="0" smtClean="0"/>
              <a:t>Discuss the items and questions with your team</a:t>
            </a:r>
          </a:p>
          <a:p>
            <a:pPr lvl="1"/>
            <a:r>
              <a:rPr lang="en-US" dirty="0" smtClean="0"/>
              <a:t>Feel free to ask us any questions</a:t>
            </a:r>
          </a:p>
        </p:txBody>
      </p:sp>
    </p:spTree>
    <p:extLst>
      <p:ext uri="{BB962C8B-B14F-4D97-AF65-F5344CB8AC3E}">
        <p14:creationId xmlns:p14="http://schemas.microsoft.com/office/powerpoint/2010/main" val="345862655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Surveying the Collection</a:t>
            </a:r>
            <a:endParaRPr lang="en-US" dirty="0"/>
          </a:p>
        </p:txBody>
      </p:sp>
      <p:sp>
        <p:nvSpPr>
          <p:cNvPr id="3" name="Content Placeholder 2"/>
          <p:cNvSpPr>
            <a:spLocks noGrp="1"/>
          </p:cNvSpPr>
          <p:nvPr>
            <p:ph idx="1"/>
          </p:nvPr>
        </p:nvSpPr>
        <p:spPr>
          <a:xfrm>
            <a:off x="457200" y="1676400"/>
            <a:ext cx="8229600" cy="4449763"/>
          </a:xfrm>
        </p:spPr>
        <p:txBody>
          <a:bodyPr>
            <a:normAutofit/>
          </a:bodyPr>
          <a:lstStyle/>
          <a:p>
            <a:r>
              <a:rPr lang="en-US" dirty="0" smtClean="0"/>
              <a:t>Legacy holdings</a:t>
            </a:r>
          </a:p>
          <a:p>
            <a:pPr lvl="1"/>
            <a:r>
              <a:rPr lang="en-US" dirty="0" smtClean="0"/>
              <a:t>Conducted </a:t>
            </a:r>
            <a:r>
              <a:rPr lang="en-US" dirty="0"/>
              <a:t>an </a:t>
            </a:r>
            <a:r>
              <a:rPr lang="en-US" dirty="0" err="1"/>
              <a:t>erecords</a:t>
            </a:r>
            <a:r>
              <a:rPr lang="en-US" dirty="0"/>
              <a:t> inventory</a:t>
            </a:r>
          </a:p>
          <a:p>
            <a:r>
              <a:rPr lang="en-US" dirty="0" smtClean="0"/>
              <a:t>New electronic accessions</a:t>
            </a:r>
          </a:p>
          <a:p>
            <a:pPr lvl="1"/>
            <a:r>
              <a:rPr lang="en-US" dirty="0" smtClean="0"/>
              <a:t>Made guidelines for new donors of e-formats</a:t>
            </a:r>
          </a:p>
          <a:p>
            <a:endParaRPr lang="en-US" dirty="0"/>
          </a:p>
        </p:txBody>
      </p:sp>
    </p:spTree>
    <p:extLst>
      <p:ext uri="{BB962C8B-B14F-4D97-AF65-F5344CB8AC3E}">
        <p14:creationId xmlns:p14="http://schemas.microsoft.com/office/powerpoint/2010/main" val="416067795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eRecords</a:t>
            </a:r>
            <a:r>
              <a:rPr lang="en-US" dirty="0" smtClean="0"/>
              <a:t> Inventory</a:t>
            </a:r>
            <a:endParaRPr lang="en-US" dirty="0"/>
          </a:p>
        </p:txBody>
      </p:sp>
      <p:sp>
        <p:nvSpPr>
          <p:cNvPr id="3" name="Content Placeholder 2"/>
          <p:cNvSpPr>
            <a:spLocks noGrp="1"/>
          </p:cNvSpPr>
          <p:nvPr>
            <p:ph idx="1"/>
          </p:nvPr>
        </p:nvSpPr>
        <p:spPr/>
        <p:txBody>
          <a:bodyPr>
            <a:normAutofit/>
          </a:bodyPr>
          <a:lstStyle/>
          <a:p>
            <a:r>
              <a:rPr lang="en-US" dirty="0" smtClean="0"/>
              <a:t>Location of </a:t>
            </a:r>
            <a:r>
              <a:rPr lang="en-US" dirty="0" err="1" smtClean="0"/>
              <a:t>erecords</a:t>
            </a:r>
            <a:endParaRPr lang="en-US" dirty="0" smtClean="0"/>
          </a:p>
          <a:p>
            <a:r>
              <a:rPr lang="en-US" dirty="0" smtClean="0"/>
              <a:t>Type</a:t>
            </a:r>
          </a:p>
          <a:p>
            <a:pPr lvl="1"/>
            <a:r>
              <a:rPr lang="en-US" dirty="0" smtClean="0"/>
              <a:t>CD, DVD, SD, Smart, disk, disc, drive</a:t>
            </a:r>
          </a:p>
          <a:p>
            <a:r>
              <a:rPr lang="en-US" dirty="0" smtClean="0"/>
              <a:t>Quantity</a:t>
            </a:r>
          </a:p>
          <a:p>
            <a:r>
              <a:rPr lang="en-US" dirty="0" smtClean="0"/>
              <a:t>Added benefits to the inventory</a:t>
            </a:r>
          </a:p>
          <a:p>
            <a:endParaRPr lang="en-US" dirty="0" smtClean="0"/>
          </a:p>
        </p:txBody>
      </p:sp>
    </p:spTree>
    <p:extLst>
      <p:ext uri="{BB962C8B-B14F-4D97-AF65-F5344CB8AC3E}">
        <p14:creationId xmlns:p14="http://schemas.microsoft.com/office/powerpoint/2010/main" val="195365949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2</a:t>
            </a:r>
            <a:endParaRPr lang="en-US" dirty="0"/>
          </a:p>
        </p:txBody>
      </p:sp>
      <p:sp>
        <p:nvSpPr>
          <p:cNvPr id="3" name="Content Placeholder 2"/>
          <p:cNvSpPr>
            <a:spLocks noGrp="1"/>
          </p:cNvSpPr>
          <p:nvPr>
            <p:ph idx="1"/>
          </p:nvPr>
        </p:nvSpPr>
        <p:spPr/>
        <p:txBody>
          <a:bodyPr>
            <a:normAutofit/>
          </a:bodyPr>
          <a:lstStyle/>
          <a:p>
            <a:r>
              <a:rPr lang="en-US" dirty="0" smtClean="0"/>
              <a:t>Page 11 in your manual</a:t>
            </a:r>
          </a:p>
          <a:p>
            <a:pPr lvl="1"/>
            <a:r>
              <a:rPr lang="en-US" dirty="0" smtClean="0"/>
              <a:t>Discuss in your group</a:t>
            </a:r>
          </a:p>
          <a:p>
            <a:pPr lvl="1"/>
            <a:r>
              <a:rPr lang="en-US" dirty="0" smtClean="0"/>
              <a:t>Feel free to ask us questions</a:t>
            </a:r>
          </a:p>
          <a:p>
            <a:pPr marL="457200" lvl="1" indent="0">
              <a:buNone/>
            </a:pPr>
            <a:endParaRPr lang="en-US" dirty="0" smtClean="0"/>
          </a:p>
        </p:txBody>
      </p:sp>
    </p:spTree>
    <p:extLst>
      <p:ext uri="{BB962C8B-B14F-4D97-AF65-F5344CB8AC3E}">
        <p14:creationId xmlns:p14="http://schemas.microsoft.com/office/powerpoint/2010/main" val="176401745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OAIS?</a:t>
            </a:r>
            <a:endParaRPr lang="en-US" dirty="0"/>
          </a:p>
        </p:txBody>
      </p:sp>
      <p:sp>
        <p:nvSpPr>
          <p:cNvPr id="3" name="Content Placeholder 2"/>
          <p:cNvSpPr>
            <a:spLocks noGrp="1"/>
          </p:cNvSpPr>
          <p:nvPr>
            <p:ph idx="1"/>
          </p:nvPr>
        </p:nvSpPr>
        <p:spPr>
          <a:xfrm>
            <a:off x="419100" y="4343400"/>
            <a:ext cx="8229600" cy="2153843"/>
          </a:xfrm>
        </p:spPr>
        <p:txBody>
          <a:bodyPr>
            <a:normAutofit/>
          </a:bodyPr>
          <a:lstStyle/>
          <a:p>
            <a:pPr marL="0" indent="0">
              <a:buNone/>
            </a:pPr>
            <a:endParaRPr lang="en-US" dirty="0"/>
          </a:p>
          <a:p>
            <a:pPr marL="0" indent="0">
              <a:buNone/>
            </a:pP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445"/>
          <a:stretch/>
        </p:blipFill>
        <p:spPr>
          <a:xfrm>
            <a:off x="609600" y="1524000"/>
            <a:ext cx="7725606" cy="3064259"/>
          </a:xfrm>
          <a:prstGeom prst="rect">
            <a:avLst/>
          </a:prstGeom>
        </p:spPr>
      </p:pic>
      <p:sp>
        <p:nvSpPr>
          <p:cNvPr id="6" name="TextBox 5"/>
          <p:cNvSpPr txBox="1"/>
          <p:nvPr/>
        </p:nvSpPr>
        <p:spPr>
          <a:xfrm>
            <a:off x="952500" y="5105400"/>
            <a:ext cx="7239000" cy="1477328"/>
          </a:xfrm>
          <a:prstGeom prst="rect">
            <a:avLst/>
          </a:prstGeom>
          <a:noFill/>
        </p:spPr>
        <p:txBody>
          <a:bodyPr wrap="square" rtlCol="0">
            <a:spAutoFit/>
          </a:bodyPr>
          <a:lstStyle/>
          <a:p>
            <a:pPr marL="285750" indent="-285750">
              <a:buFont typeface="Arial" pitchFamily="34" charset="0"/>
              <a:buChar char="•"/>
            </a:pPr>
            <a:r>
              <a:rPr lang="en-US" b="1" dirty="0" smtClean="0"/>
              <a:t>OAIS: Open Archival Information System</a:t>
            </a:r>
            <a:r>
              <a:rPr lang="en-US" dirty="0" smtClean="0"/>
              <a:t>, a </a:t>
            </a:r>
            <a:r>
              <a:rPr lang="en-US" i="1" dirty="0" smtClean="0"/>
              <a:t>theoretical model</a:t>
            </a:r>
            <a:r>
              <a:rPr lang="en-US" dirty="0" smtClean="0"/>
              <a:t>, </a:t>
            </a:r>
            <a:r>
              <a:rPr lang="en-US" u="sng" dirty="0" smtClean="0">
                <a:hlinkClick r:id="rId4"/>
              </a:rPr>
              <a:t>ISO 14721:2012</a:t>
            </a:r>
            <a:endParaRPr lang="en-US" dirty="0" smtClean="0"/>
          </a:p>
          <a:p>
            <a:pPr marL="285750" indent="-285750">
              <a:buFont typeface="Arial" pitchFamily="34" charset="0"/>
              <a:buChar char="•"/>
            </a:pPr>
            <a:r>
              <a:rPr lang="en-US" dirty="0" smtClean="0"/>
              <a:t>Natural /easy in the analog world, more complex in the digital world</a:t>
            </a:r>
          </a:p>
          <a:p>
            <a:r>
              <a:rPr lang="en-US" b="1" dirty="0" smtClean="0">
                <a:solidFill>
                  <a:schemeClr val="accent4">
                    <a:lumMod val="75000"/>
                  </a:schemeClr>
                </a:solidFill>
              </a:rPr>
              <a:t/>
            </a:r>
            <a:br>
              <a:rPr lang="en-US" b="1" dirty="0" smtClean="0">
                <a:solidFill>
                  <a:schemeClr val="accent4">
                    <a:lumMod val="75000"/>
                  </a:schemeClr>
                </a:solidFill>
              </a:rPr>
            </a:br>
            <a:endParaRPr lang="en-US" b="0" dirty="0" smtClean="0">
              <a:effectLst/>
            </a:endParaRPr>
          </a:p>
        </p:txBody>
      </p:sp>
    </p:spTree>
    <p:extLst>
      <p:ext uri="{BB962C8B-B14F-4D97-AF65-F5344CB8AC3E}">
        <p14:creationId xmlns:p14="http://schemas.microsoft.com/office/powerpoint/2010/main" val="366791995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975101" y="1552200"/>
            <a:ext cx="6536999" cy="2746000"/>
          </a:xfrm>
          <a:prstGeom prst="rect">
            <a:avLst/>
          </a:prstGeom>
          <a:solidFill>
            <a:srgbClr val="CFE2F3"/>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5" name="Shape 75"/>
          <p:cNvSpPr txBox="1">
            <a:spLocks noGrp="1"/>
          </p:cNvSpPr>
          <p:nvPr>
            <p:ph type="title"/>
          </p:nvPr>
        </p:nvSpPr>
        <p:spPr>
          <a:xfrm>
            <a:off x="457200" y="185734"/>
            <a:ext cx="8229600" cy="1379999"/>
          </a:xfrm>
          <a:prstGeom prst="rect">
            <a:avLst/>
          </a:prstGeom>
        </p:spPr>
        <p:txBody>
          <a:bodyPr lIns="91425" tIns="91425" rIns="91425" bIns="91425" anchor="b" anchorCtr="0">
            <a:noAutofit/>
          </a:bodyPr>
          <a:lstStyle/>
          <a:p>
            <a:pPr lvl="0" rtl="0">
              <a:spcBef>
                <a:spcPts val="0"/>
              </a:spcBef>
              <a:buNone/>
            </a:pPr>
            <a:r>
              <a:rPr lang="en" dirty="0" smtClean="0"/>
              <a:t>Parts of an </a:t>
            </a:r>
            <a:r>
              <a:rPr lang="en" dirty="0"/>
              <a:t>official </a:t>
            </a:r>
          </a:p>
          <a:p>
            <a:pPr>
              <a:spcBef>
                <a:spcPts val="0"/>
              </a:spcBef>
              <a:buNone/>
            </a:pPr>
            <a:r>
              <a:rPr lang="en" dirty="0"/>
              <a:t>Information Package (AIP)</a:t>
            </a:r>
          </a:p>
        </p:txBody>
      </p:sp>
      <p:sp>
        <p:nvSpPr>
          <p:cNvPr id="76" name="Shape 76"/>
          <p:cNvSpPr/>
          <p:nvPr/>
        </p:nvSpPr>
        <p:spPr>
          <a:xfrm>
            <a:off x="1273601" y="1883867"/>
            <a:ext cx="2965199" cy="15787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Content Information</a:t>
            </a:r>
          </a:p>
          <a:p>
            <a:pPr>
              <a:spcBef>
                <a:spcPts val="0"/>
              </a:spcBef>
              <a:buNone/>
            </a:pPr>
            <a:endParaRPr/>
          </a:p>
        </p:txBody>
      </p:sp>
      <p:sp>
        <p:nvSpPr>
          <p:cNvPr id="77" name="Shape 77"/>
          <p:cNvSpPr/>
          <p:nvPr/>
        </p:nvSpPr>
        <p:spPr>
          <a:xfrm>
            <a:off x="1373100" y="2441067"/>
            <a:ext cx="1094400" cy="782800"/>
          </a:xfrm>
          <a:prstGeom prst="rect">
            <a:avLst/>
          </a:prstGeom>
          <a:solidFill>
            <a:srgbClr val="EFEFEF"/>
          </a:solidFill>
          <a:ln w="19050" cap="flat">
            <a:solidFill>
              <a:schemeClr val="dk2"/>
            </a:solidFill>
            <a:prstDash val="solid"/>
            <a:round/>
            <a:headEnd type="none" w="med" len="med"/>
            <a:tailEnd type="none" w="med" len="med"/>
          </a:ln>
        </p:spPr>
        <p:txBody>
          <a:bodyPr lIns="91425" tIns="91425" rIns="91425" bIns="91425" anchor="t" anchorCtr="0">
            <a:noAutofit/>
          </a:bodyPr>
          <a:lstStyle/>
          <a:p>
            <a:pPr>
              <a:spcBef>
                <a:spcPts val="0"/>
              </a:spcBef>
              <a:buNone/>
            </a:pPr>
            <a:r>
              <a:rPr lang="en" sz="1600" dirty="0"/>
              <a:t>Content data object</a:t>
            </a:r>
          </a:p>
        </p:txBody>
      </p:sp>
      <p:sp>
        <p:nvSpPr>
          <p:cNvPr id="78" name="Shape 78"/>
          <p:cNvSpPr/>
          <p:nvPr/>
        </p:nvSpPr>
        <p:spPr>
          <a:xfrm>
            <a:off x="2649826" y="2441067"/>
            <a:ext cx="1509299" cy="782800"/>
          </a:xfrm>
          <a:prstGeom prst="rect">
            <a:avLst/>
          </a:prstGeom>
          <a:solidFill>
            <a:srgbClr val="EFEFEF"/>
          </a:solidFill>
          <a:ln w="19050" cap="flat">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600" dirty="0"/>
              <a:t>Representation info</a:t>
            </a:r>
          </a:p>
        </p:txBody>
      </p:sp>
      <p:sp>
        <p:nvSpPr>
          <p:cNvPr id="79" name="Shape 79"/>
          <p:cNvSpPr/>
          <p:nvPr/>
        </p:nvSpPr>
        <p:spPr>
          <a:xfrm>
            <a:off x="4403115" y="1883867"/>
            <a:ext cx="2965199" cy="15787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solidFill>
                  <a:srgbClr val="38761D"/>
                </a:solidFill>
              </a:rPr>
              <a:t>Preservation Description Information (PDI)</a:t>
            </a:r>
          </a:p>
          <a:p>
            <a:pPr lvl="0" rtl="0">
              <a:spcBef>
                <a:spcPts val="0"/>
              </a:spcBef>
              <a:buNone/>
            </a:pPr>
            <a:endParaRPr/>
          </a:p>
        </p:txBody>
      </p:sp>
      <p:sp>
        <p:nvSpPr>
          <p:cNvPr id="80" name="Shape 80"/>
          <p:cNvSpPr/>
          <p:nvPr/>
        </p:nvSpPr>
        <p:spPr>
          <a:xfrm>
            <a:off x="4473825" y="2551400"/>
            <a:ext cx="988800" cy="380400"/>
          </a:xfrm>
          <a:prstGeom prst="rect">
            <a:avLst/>
          </a:prstGeom>
          <a:solidFill>
            <a:srgbClr val="EFEFEF"/>
          </a:solidFill>
          <a:ln w="19050" cap="flat">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000" b="1">
                <a:solidFill>
                  <a:srgbClr val="38761D"/>
                </a:solidFill>
              </a:rPr>
              <a:t>Reference</a:t>
            </a:r>
          </a:p>
        </p:txBody>
      </p:sp>
      <p:sp>
        <p:nvSpPr>
          <p:cNvPr id="81" name="Shape 81"/>
          <p:cNvSpPr/>
          <p:nvPr/>
        </p:nvSpPr>
        <p:spPr>
          <a:xfrm>
            <a:off x="4473825" y="2984867"/>
            <a:ext cx="988800" cy="380400"/>
          </a:xfrm>
          <a:prstGeom prst="rect">
            <a:avLst/>
          </a:prstGeom>
          <a:solidFill>
            <a:srgbClr val="EFEFEF"/>
          </a:solidFill>
          <a:ln w="19050" cap="flat">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000" b="1">
                <a:solidFill>
                  <a:srgbClr val="38761D"/>
                </a:solidFill>
              </a:rPr>
              <a:t>Context</a:t>
            </a:r>
          </a:p>
        </p:txBody>
      </p:sp>
      <p:sp>
        <p:nvSpPr>
          <p:cNvPr id="82" name="Shape 82"/>
          <p:cNvSpPr/>
          <p:nvPr/>
        </p:nvSpPr>
        <p:spPr>
          <a:xfrm>
            <a:off x="5697650" y="2551400"/>
            <a:ext cx="1247400" cy="380400"/>
          </a:xfrm>
          <a:prstGeom prst="rect">
            <a:avLst/>
          </a:prstGeom>
          <a:solidFill>
            <a:srgbClr val="EFEFEF"/>
          </a:solidFill>
          <a:ln w="19050" cap="flat">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000" b="1">
                <a:solidFill>
                  <a:srgbClr val="38761D"/>
                </a:solidFill>
              </a:rPr>
              <a:t>Provenance</a:t>
            </a:r>
          </a:p>
        </p:txBody>
      </p:sp>
      <p:sp>
        <p:nvSpPr>
          <p:cNvPr id="83" name="Shape 83"/>
          <p:cNvSpPr/>
          <p:nvPr/>
        </p:nvSpPr>
        <p:spPr>
          <a:xfrm>
            <a:off x="5697650" y="2984867"/>
            <a:ext cx="1247400" cy="380400"/>
          </a:xfrm>
          <a:prstGeom prst="rect">
            <a:avLst/>
          </a:prstGeom>
          <a:solidFill>
            <a:srgbClr val="EFEFEF"/>
          </a:solidFill>
          <a:ln w="19050" cap="flat">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000" b="1">
                <a:solidFill>
                  <a:srgbClr val="38761D"/>
                </a:solidFill>
              </a:rPr>
              <a:t>Fixity</a:t>
            </a:r>
          </a:p>
        </p:txBody>
      </p:sp>
      <p:sp>
        <p:nvSpPr>
          <p:cNvPr id="84" name="Shape 84"/>
          <p:cNvSpPr txBox="1"/>
          <p:nvPr/>
        </p:nvSpPr>
        <p:spPr>
          <a:xfrm>
            <a:off x="2716325" y="3780967"/>
            <a:ext cx="3502500" cy="380400"/>
          </a:xfrm>
          <a:prstGeom prst="rect">
            <a:avLst/>
          </a:prstGeom>
        </p:spPr>
        <p:txBody>
          <a:bodyPr lIns="91425" tIns="91425" rIns="91425" bIns="91425" anchor="t" anchorCtr="0">
            <a:noAutofit/>
          </a:bodyPr>
          <a:lstStyle/>
          <a:p>
            <a:pPr algn="ctr">
              <a:spcBef>
                <a:spcPts val="0"/>
              </a:spcBef>
              <a:buNone/>
            </a:pPr>
            <a:r>
              <a:rPr lang="en"/>
              <a:t>packaging information</a:t>
            </a:r>
          </a:p>
        </p:txBody>
      </p:sp>
      <p:sp>
        <p:nvSpPr>
          <p:cNvPr id="85" name="Shape 85"/>
          <p:cNvSpPr/>
          <p:nvPr/>
        </p:nvSpPr>
        <p:spPr>
          <a:xfrm>
            <a:off x="2885476" y="5266833"/>
            <a:ext cx="2965199" cy="12604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a:t>descriptive information </a:t>
            </a:r>
          </a:p>
          <a:p>
            <a:pPr>
              <a:spcBef>
                <a:spcPts val="0"/>
              </a:spcBef>
              <a:buNone/>
            </a:pPr>
            <a:r>
              <a:rPr lang="en"/>
              <a:t>(functionally AIP, not usually stored with it)</a:t>
            </a:r>
          </a:p>
        </p:txBody>
      </p:sp>
      <p:sp>
        <p:nvSpPr>
          <p:cNvPr id="86" name="Shape 86"/>
          <p:cNvSpPr/>
          <p:nvPr/>
        </p:nvSpPr>
        <p:spPr>
          <a:xfrm>
            <a:off x="4139475" y="4424333"/>
            <a:ext cx="457200" cy="736400"/>
          </a:xfrm>
          <a:prstGeom prst="up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7" name="Shape 87"/>
          <p:cNvSpPr/>
          <p:nvPr/>
        </p:nvSpPr>
        <p:spPr>
          <a:xfrm rot="396984">
            <a:off x="6942558" y="963400"/>
            <a:ext cx="2431935" cy="2234324"/>
          </a:xfrm>
          <a:prstGeom prst="irregularSeal2">
            <a:avLst/>
          </a:prstGeom>
          <a:solidFill>
            <a:schemeClr val="accent5"/>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dirty="0">
                <a:solidFill>
                  <a:srgbClr val="F3F3F3"/>
                </a:solidFill>
              </a:rPr>
              <a:t>part of the OAIS model!</a:t>
            </a:r>
          </a:p>
        </p:txBody>
      </p:sp>
      <p:sp>
        <p:nvSpPr>
          <p:cNvPr id="88" name="Shape 88"/>
          <p:cNvSpPr txBox="1"/>
          <p:nvPr/>
        </p:nvSpPr>
        <p:spPr>
          <a:xfrm>
            <a:off x="90900" y="4754101"/>
            <a:ext cx="2376600" cy="1873999"/>
          </a:xfrm>
          <a:prstGeom prst="rect">
            <a:avLst/>
          </a:prstGeom>
          <a:solidFill>
            <a:srgbClr val="B4A7D6"/>
          </a:solidFill>
        </p:spPr>
        <p:txBody>
          <a:bodyPr lIns="91425" tIns="91425" rIns="91425" bIns="91425" anchor="t" anchorCtr="0">
            <a:noAutofit/>
          </a:bodyPr>
          <a:lstStyle/>
          <a:p>
            <a:pPr>
              <a:spcBef>
                <a:spcPts val="0"/>
              </a:spcBef>
              <a:buNone/>
            </a:pPr>
            <a:r>
              <a:rPr lang="en" b="1"/>
              <a:t>Note:</a:t>
            </a:r>
            <a:r>
              <a:rPr lang="en"/>
              <a:t> Could be a </a:t>
            </a:r>
            <a:r>
              <a:rPr lang="en" u="sng"/>
              <a:t>Submission</a:t>
            </a:r>
            <a:r>
              <a:rPr lang="en"/>
              <a:t> Info Package, </a:t>
            </a:r>
            <a:r>
              <a:rPr lang="en" u="sng"/>
              <a:t>Archival </a:t>
            </a:r>
            <a:r>
              <a:rPr lang="en"/>
              <a:t>Info Package or </a:t>
            </a:r>
            <a:r>
              <a:rPr lang="en" u="sng"/>
              <a:t>Dissemination</a:t>
            </a:r>
            <a:r>
              <a:rPr lang="en"/>
              <a:t> Info Package</a:t>
            </a:r>
          </a:p>
        </p:txBody>
      </p:sp>
    </p:spTree>
    <p:extLst>
      <p:ext uri="{BB962C8B-B14F-4D97-AF65-F5344CB8AC3E}">
        <p14:creationId xmlns:p14="http://schemas.microsoft.com/office/powerpoint/2010/main" val="79866344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b.utexas.edu/dams/graphics/oa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96" y="762001"/>
            <a:ext cx="8119872" cy="42291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43002" y="3200402"/>
            <a:ext cx="824265" cy="646331"/>
          </a:xfrm>
          <a:prstGeom prst="rect">
            <a:avLst/>
          </a:prstGeom>
          <a:solidFill>
            <a:schemeClr val="bg1"/>
          </a:solidFill>
          <a:ln w="28575">
            <a:solidFill>
              <a:srgbClr val="FF0000"/>
            </a:solidFill>
          </a:ln>
        </p:spPr>
        <p:txBody>
          <a:bodyPr wrap="none" rtlCol="0">
            <a:spAutoFit/>
          </a:bodyPr>
          <a:lstStyle/>
          <a:p>
            <a:r>
              <a:rPr lang="en-US" sz="1200" dirty="0" smtClean="0">
                <a:latin typeface="Arial" panose="020B0604020202020204" pitchFamily="34" charset="0"/>
                <a:cs typeface="Arial" panose="020B0604020202020204" pitchFamily="34" charset="0"/>
              </a:rPr>
              <a:t>Media</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Files</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Metadata</a:t>
            </a:r>
            <a:endParaRPr lang="en-US" sz="1200" dirty="0">
              <a:latin typeface="Arial" panose="020B0604020202020204" pitchFamily="34" charset="0"/>
              <a:cs typeface="Arial" panose="020B0604020202020204" pitchFamily="34" charset="0"/>
            </a:endParaRPr>
          </a:p>
        </p:txBody>
      </p:sp>
      <p:cxnSp>
        <p:nvCxnSpPr>
          <p:cNvPr id="18" name="Straight Arrow Connector 17"/>
          <p:cNvCxnSpPr/>
          <p:nvPr/>
        </p:nvCxnSpPr>
        <p:spPr>
          <a:xfrm>
            <a:off x="1555132" y="2971800"/>
            <a:ext cx="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295400" y="6324600"/>
            <a:ext cx="6400800" cy="369332"/>
          </a:xfrm>
          <a:prstGeom prst="rect">
            <a:avLst/>
          </a:prstGeom>
        </p:spPr>
        <p:txBody>
          <a:bodyPr wrap="square">
            <a:spAutoFit/>
          </a:bodyPr>
          <a:lstStyle/>
          <a:p>
            <a:pPr algn="ctr"/>
            <a:r>
              <a:rPr lang="en-US" i="1" dirty="0" smtClean="0">
                <a:solidFill>
                  <a:schemeClr val="tx1">
                    <a:lumMod val="50000"/>
                    <a:lumOff val="50000"/>
                  </a:schemeClr>
                </a:solidFill>
              </a:rPr>
              <a:t>Adapting OAIS model to fit our repository reality</a:t>
            </a:r>
            <a:endParaRPr lang="en-US" dirty="0"/>
          </a:p>
        </p:txBody>
      </p:sp>
    </p:spTree>
    <p:extLst>
      <p:ext uri="{BB962C8B-B14F-4D97-AF65-F5344CB8AC3E}">
        <p14:creationId xmlns:p14="http://schemas.microsoft.com/office/powerpoint/2010/main" val="318930887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214"/>
            <a:ext cx="8229600" cy="1143000"/>
          </a:xfrm>
        </p:spPr>
        <p:txBody>
          <a:bodyPr/>
          <a:lstStyle/>
          <a:p>
            <a:r>
              <a:rPr lang="en-US" dirty="0" smtClean="0"/>
              <a:t>About Us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524000"/>
            <a:ext cx="5904789" cy="3713559"/>
          </a:xfrm>
          <a:prstGeom prst="rect">
            <a:avLst/>
          </a:prstGeom>
        </p:spPr>
      </p:pic>
      <p:sp>
        <p:nvSpPr>
          <p:cNvPr id="5" name="TextBox 4"/>
          <p:cNvSpPr txBox="1"/>
          <p:nvPr/>
        </p:nvSpPr>
        <p:spPr>
          <a:xfrm>
            <a:off x="685800" y="5224131"/>
            <a:ext cx="7391400" cy="1200329"/>
          </a:xfrm>
          <a:prstGeom prst="rect">
            <a:avLst/>
          </a:prstGeom>
          <a:noFill/>
        </p:spPr>
        <p:txBody>
          <a:bodyPr wrap="square" rtlCol="0">
            <a:spAutoFit/>
          </a:bodyPr>
          <a:lstStyle/>
          <a:p>
            <a:r>
              <a:rPr lang="en-US" dirty="0" smtClean="0"/>
              <a:t>The team from Woodson </a:t>
            </a:r>
            <a:r>
              <a:rPr lang="en-US" dirty="0"/>
              <a:t>Research Center, </a:t>
            </a:r>
            <a:r>
              <a:rPr lang="en-US" dirty="0" err="1"/>
              <a:t>Fondren</a:t>
            </a:r>
            <a:r>
              <a:rPr lang="en-US" dirty="0"/>
              <a:t> Library, </a:t>
            </a:r>
            <a:r>
              <a:rPr lang="en-US" dirty="0" smtClean="0"/>
              <a:t>Rice University</a:t>
            </a:r>
          </a:p>
          <a:p>
            <a:r>
              <a:rPr lang="en-US" dirty="0" smtClean="0"/>
              <a:t> </a:t>
            </a:r>
          </a:p>
          <a:p>
            <a:r>
              <a:rPr lang="en-US" dirty="0" smtClean="0"/>
              <a:t>Amanda </a:t>
            </a:r>
            <a:r>
              <a:rPr lang="en-US" dirty="0" err="1" smtClean="0"/>
              <a:t>Focke</a:t>
            </a:r>
            <a:r>
              <a:rPr lang="en-US" dirty="0" smtClean="0"/>
              <a:t>, Dara </a:t>
            </a:r>
            <a:r>
              <a:rPr lang="en-US" dirty="0" err="1" smtClean="0"/>
              <a:t>Flinn</a:t>
            </a:r>
            <a:r>
              <a:rPr lang="en-US" dirty="0" smtClean="0"/>
              <a:t>, Lee </a:t>
            </a:r>
            <a:r>
              <a:rPr lang="en-US" dirty="0" err="1" smtClean="0"/>
              <a:t>Pecht</a:t>
            </a:r>
            <a:r>
              <a:rPr lang="en-US" dirty="0" smtClean="0"/>
              <a:t>, Rebecca Russell, </a:t>
            </a:r>
            <a:r>
              <a:rPr lang="en-US" dirty="0" err="1" smtClean="0"/>
              <a:t>Norie</a:t>
            </a:r>
            <a:r>
              <a:rPr lang="en-US" dirty="0" smtClean="0"/>
              <a:t> Guthrie</a:t>
            </a:r>
            <a:endParaRPr lang="en-US" dirty="0"/>
          </a:p>
          <a:p>
            <a:endParaRPr lang="en-US" dirty="0"/>
          </a:p>
        </p:txBody>
      </p:sp>
    </p:spTree>
    <p:extLst>
      <p:ext uri="{BB962C8B-B14F-4D97-AF65-F5344CB8AC3E}">
        <p14:creationId xmlns:p14="http://schemas.microsoft.com/office/powerpoint/2010/main" val="428629254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b.utexas.edu/dams/graphics/oa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1"/>
            <a:ext cx="8119872" cy="4229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1" y="3276600"/>
            <a:ext cx="2971800" cy="1569660"/>
          </a:xfrm>
          <a:prstGeom prst="rect">
            <a:avLst/>
          </a:prstGeom>
          <a:solidFill>
            <a:schemeClr val="bg1"/>
          </a:solidFill>
          <a:ln w="28575">
            <a:solidFill>
              <a:srgbClr val="FF0000"/>
            </a:solidFill>
          </a:ln>
        </p:spPr>
        <p:txBody>
          <a:bodyPr wrap="square" rtlCol="0">
            <a:spAutoFit/>
          </a:bodyPr>
          <a:lstStyle/>
          <a:p>
            <a:r>
              <a:rPr lang="en-US" sz="1200" dirty="0" smtClean="0">
                <a:latin typeface="Arial" panose="020B0604020202020204" pitchFamily="34" charset="0"/>
                <a:cs typeface="Arial" panose="020B0604020202020204" pitchFamily="34" charset="0"/>
              </a:rPr>
              <a:t>Appraisal</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Weeding</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Analysis-what information do we need?</a:t>
            </a:r>
            <a:br>
              <a:rPr lang="en-US" sz="1200" dirty="0" smtClean="0">
                <a:latin typeface="Arial" panose="020B0604020202020204" pitchFamily="34" charset="0"/>
                <a:cs typeface="Arial" panose="020B0604020202020204" pitchFamily="34" charset="0"/>
              </a:rPr>
            </a:br>
            <a:r>
              <a:rPr lang="en-US" sz="1200" dirty="0" err="1" smtClean="0">
                <a:latin typeface="Arial" panose="020B0604020202020204" pitchFamily="34" charset="0"/>
                <a:cs typeface="Arial" panose="020B0604020202020204" pitchFamily="34" charset="0"/>
              </a:rPr>
              <a:t>Accesssion</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Archivist Toolkit Record</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Disk Image creation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New file naming convention:</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MS/UA#aip_001</a:t>
            </a:r>
            <a:endParaRPr lang="en-US" sz="1200" dirty="0">
              <a:latin typeface="Arial" panose="020B0604020202020204" pitchFamily="34" charset="0"/>
              <a:cs typeface="Arial" panose="020B0604020202020204" pitchFamily="34" charset="0"/>
            </a:endParaRPr>
          </a:p>
        </p:txBody>
      </p:sp>
      <p:cxnSp>
        <p:nvCxnSpPr>
          <p:cNvPr id="5" name="Straight Arrow Connector 4"/>
          <p:cNvCxnSpPr/>
          <p:nvPr/>
        </p:nvCxnSpPr>
        <p:spPr>
          <a:xfrm>
            <a:off x="2743200" y="2971800"/>
            <a:ext cx="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295400" y="6324600"/>
            <a:ext cx="6400800" cy="369332"/>
          </a:xfrm>
          <a:prstGeom prst="rect">
            <a:avLst/>
          </a:prstGeom>
        </p:spPr>
        <p:txBody>
          <a:bodyPr wrap="square">
            <a:spAutoFit/>
          </a:bodyPr>
          <a:lstStyle/>
          <a:p>
            <a:pPr algn="ctr"/>
            <a:r>
              <a:rPr lang="en-US" i="1" dirty="0" smtClean="0">
                <a:solidFill>
                  <a:schemeClr val="tx1">
                    <a:lumMod val="50000"/>
                    <a:lumOff val="50000"/>
                  </a:schemeClr>
                </a:solidFill>
              </a:rPr>
              <a:t>Adapting OAIS model to fit our repository reality</a:t>
            </a:r>
            <a:endParaRPr lang="en-US" dirty="0"/>
          </a:p>
        </p:txBody>
      </p:sp>
    </p:spTree>
    <p:extLst>
      <p:ext uri="{BB962C8B-B14F-4D97-AF65-F5344CB8AC3E}">
        <p14:creationId xmlns:p14="http://schemas.microsoft.com/office/powerpoint/2010/main" val="305108728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b.utexas.edu/dams/graphics/oa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1"/>
            <a:ext cx="8119872" cy="4229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29000" y="762000"/>
            <a:ext cx="1828800" cy="646331"/>
          </a:xfrm>
          <a:prstGeom prst="rect">
            <a:avLst/>
          </a:prstGeom>
          <a:solidFill>
            <a:schemeClr val="bg1"/>
          </a:solidFill>
          <a:ln w="28575">
            <a:solidFill>
              <a:srgbClr val="FF0000"/>
            </a:solidFill>
          </a:ln>
        </p:spPr>
        <p:txBody>
          <a:bodyPr wrap="square" rtlCol="0">
            <a:spAutoFit/>
          </a:bodyPr>
          <a:lstStyle/>
          <a:p>
            <a:r>
              <a:rPr lang="en-US" sz="1200" dirty="0" smtClean="0">
                <a:latin typeface="Arial" panose="020B0604020202020204" pitchFamily="34" charset="0"/>
                <a:cs typeface="Arial" panose="020B0604020202020204" pitchFamily="34" charset="0"/>
              </a:rPr>
              <a:t>Archivists’ Toolkit/ </a:t>
            </a:r>
            <a:r>
              <a:rPr lang="en-US" sz="1200" dirty="0" err="1" smtClean="0">
                <a:latin typeface="Arial" panose="020B0604020202020204" pitchFamily="34" charset="0"/>
                <a:cs typeface="Arial" panose="020B0604020202020204" pitchFamily="34" charset="0"/>
              </a:rPr>
              <a:t>ArchivesSpace</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err="1" smtClean="0">
                <a:latin typeface="Arial" panose="020B0604020202020204" pitchFamily="34" charset="0"/>
                <a:cs typeface="Arial" panose="020B0604020202020204" pitchFamily="34" charset="0"/>
              </a:rPr>
              <a:t>DigiObject</a:t>
            </a:r>
            <a:r>
              <a:rPr lang="en-US" sz="1200" dirty="0" smtClean="0">
                <a:latin typeface="Arial" panose="020B0604020202020204" pitchFamily="34" charset="0"/>
                <a:cs typeface="Arial" panose="020B0604020202020204" pitchFamily="34" charset="0"/>
              </a:rPr>
              <a:t> Spreadsheet</a:t>
            </a:r>
            <a:endParaRPr lang="en-US" sz="1200" dirty="0">
              <a:latin typeface="Arial" panose="020B0604020202020204" pitchFamily="34" charset="0"/>
              <a:cs typeface="Arial" panose="020B0604020202020204" pitchFamily="34" charset="0"/>
            </a:endParaRPr>
          </a:p>
        </p:txBody>
      </p:sp>
      <p:cxnSp>
        <p:nvCxnSpPr>
          <p:cNvPr id="8" name="Straight Arrow Connector 7"/>
          <p:cNvCxnSpPr/>
          <p:nvPr/>
        </p:nvCxnSpPr>
        <p:spPr>
          <a:xfrm flipV="1">
            <a:off x="4343400" y="1452266"/>
            <a:ext cx="0" cy="3765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295400" y="6324600"/>
            <a:ext cx="6400800" cy="369332"/>
          </a:xfrm>
          <a:prstGeom prst="rect">
            <a:avLst/>
          </a:prstGeom>
        </p:spPr>
        <p:txBody>
          <a:bodyPr wrap="square">
            <a:spAutoFit/>
          </a:bodyPr>
          <a:lstStyle/>
          <a:p>
            <a:pPr algn="ctr"/>
            <a:r>
              <a:rPr lang="en-US" i="1" dirty="0" smtClean="0">
                <a:solidFill>
                  <a:schemeClr val="tx1">
                    <a:lumMod val="50000"/>
                    <a:lumOff val="50000"/>
                  </a:schemeClr>
                </a:solidFill>
              </a:rPr>
              <a:t>Adapting OAIS model to fit our repository reality</a:t>
            </a:r>
            <a:endParaRPr lang="en-US" dirty="0"/>
          </a:p>
        </p:txBody>
      </p:sp>
    </p:spTree>
    <p:extLst>
      <p:ext uri="{BB962C8B-B14F-4D97-AF65-F5344CB8AC3E}">
        <p14:creationId xmlns:p14="http://schemas.microsoft.com/office/powerpoint/2010/main" val="276087015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b.utexas.edu/dams/graphics/oa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1"/>
            <a:ext cx="8119872" cy="4229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3802" y="3886202"/>
            <a:ext cx="1184491" cy="1015663"/>
          </a:xfrm>
          <a:prstGeom prst="rect">
            <a:avLst/>
          </a:prstGeom>
          <a:solidFill>
            <a:schemeClr val="bg1"/>
          </a:solidFill>
          <a:ln w="28575">
            <a:solidFill>
              <a:srgbClr val="FF0000"/>
            </a:solidFill>
          </a:ln>
        </p:spPr>
        <p:txBody>
          <a:bodyPr wrap="none" rtlCol="0">
            <a:spAutoFit/>
          </a:bodyPr>
          <a:lstStyle/>
          <a:p>
            <a:r>
              <a:rPr lang="en-US" sz="1200" dirty="0" err="1" smtClean="0">
                <a:latin typeface="Arial" panose="020B0604020202020204" pitchFamily="34" charset="0"/>
                <a:cs typeface="Arial" panose="020B0604020202020204" pitchFamily="34" charset="0"/>
              </a:rPr>
              <a:t>Dspace’s</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DDN server</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Online</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Nearline</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Dark Archive</a:t>
            </a:r>
            <a:endParaRPr lang="en-US" sz="1200" dirty="0">
              <a:latin typeface="Arial" panose="020B0604020202020204" pitchFamily="34" charset="0"/>
              <a:cs typeface="Arial" panose="020B0604020202020204" pitchFamily="34" charset="0"/>
            </a:endParaRPr>
          </a:p>
        </p:txBody>
      </p:sp>
      <p:cxnSp>
        <p:nvCxnSpPr>
          <p:cNvPr id="4" name="Straight Arrow Connector 3"/>
          <p:cNvCxnSpPr/>
          <p:nvPr/>
        </p:nvCxnSpPr>
        <p:spPr>
          <a:xfrm>
            <a:off x="4191000" y="3505200"/>
            <a:ext cx="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295400" y="6324600"/>
            <a:ext cx="6400800" cy="369332"/>
          </a:xfrm>
          <a:prstGeom prst="rect">
            <a:avLst/>
          </a:prstGeom>
        </p:spPr>
        <p:txBody>
          <a:bodyPr wrap="square">
            <a:spAutoFit/>
          </a:bodyPr>
          <a:lstStyle/>
          <a:p>
            <a:pPr algn="ctr"/>
            <a:r>
              <a:rPr lang="en-US" i="1" dirty="0" smtClean="0">
                <a:solidFill>
                  <a:schemeClr val="tx1">
                    <a:lumMod val="50000"/>
                    <a:lumOff val="50000"/>
                  </a:schemeClr>
                </a:solidFill>
              </a:rPr>
              <a:t>Adapting OAIS model to fit our repository reality</a:t>
            </a:r>
            <a:endParaRPr lang="en-US" dirty="0"/>
          </a:p>
        </p:txBody>
      </p:sp>
    </p:spTree>
    <p:extLst>
      <p:ext uri="{BB962C8B-B14F-4D97-AF65-F5344CB8AC3E}">
        <p14:creationId xmlns:p14="http://schemas.microsoft.com/office/powerpoint/2010/main" val="261542535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b.utexas.edu/dams/graphics/oa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1"/>
            <a:ext cx="8119872" cy="4229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1" y="1143001"/>
            <a:ext cx="942437" cy="276999"/>
          </a:xfrm>
          <a:prstGeom prst="rect">
            <a:avLst/>
          </a:prstGeom>
          <a:solidFill>
            <a:schemeClr val="bg1"/>
          </a:solidFill>
          <a:ln w="28575">
            <a:solidFill>
              <a:srgbClr val="FF0000"/>
            </a:solidFill>
          </a:ln>
        </p:spPr>
        <p:txBody>
          <a:bodyPr wrap="none" rtlCol="0">
            <a:spAutoFit/>
          </a:bodyPr>
          <a:lstStyle/>
          <a:p>
            <a:r>
              <a:rPr lang="en-US" sz="1200" dirty="0" smtClean="0">
                <a:latin typeface="Arial" panose="020B0604020202020204" pitchFamily="34" charset="0"/>
                <a:cs typeface="Arial" panose="020B0604020202020204" pitchFamily="34" charset="0"/>
              </a:rPr>
              <a:t>Finding Aid</a:t>
            </a:r>
            <a:endParaRPr lang="en-US" sz="1200" dirty="0">
              <a:latin typeface="Arial" panose="020B0604020202020204" pitchFamily="34" charset="0"/>
              <a:cs typeface="Arial" panose="020B0604020202020204" pitchFamily="34" charset="0"/>
            </a:endParaRPr>
          </a:p>
        </p:txBody>
      </p:sp>
      <p:cxnSp>
        <p:nvCxnSpPr>
          <p:cNvPr id="6" name="Straight Arrow Connector 5"/>
          <p:cNvCxnSpPr/>
          <p:nvPr/>
        </p:nvCxnSpPr>
        <p:spPr>
          <a:xfrm flipV="1">
            <a:off x="6019800" y="1420001"/>
            <a:ext cx="152400" cy="3326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295400" y="6324600"/>
            <a:ext cx="6400800" cy="369332"/>
          </a:xfrm>
          <a:prstGeom prst="rect">
            <a:avLst/>
          </a:prstGeom>
        </p:spPr>
        <p:txBody>
          <a:bodyPr wrap="square">
            <a:spAutoFit/>
          </a:bodyPr>
          <a:lstStyle/>
          <a:p>
            <a:pPr algn="ctr"/>
            <a:r>
              <a:rPr lang="en-US" i="1" dirty="0" smtClean="0">
                <a:solidFill>
                  <a:schemeClr val="tx1">
                    <a:lumMod val="50000"/>
                    <a:lumOff val="50000"/>
                  </a:schemeClr>
                </a:solidFill>
              </a:rPr>
              <a:t>Adapting OAIS model to fit our repository reality</a:t>
            </a:r>
            <a:endParaRPr lang="en-US" dirty="0"/>
          </a:p>
        </p:txBody>
      </p:sp>
    </p:spTree>
    <p:extLst>
      <p:ext uri="{BB962C8B-B14F-4D97-AF65-F5344CB8AC3E}">
        <p14:creationId xmlns:p14="http://schemas.microsoft.com/office/powerpoint/2010/main" val="196469624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b.utexas.edu/dams/graphics/oa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1"/>
            <a:ext cx="8119872" cy="4229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77174" y="3886202"/>
            <a:ext cx="2076226" cy="1015663"/>
          </a:xfrm>
          <a:prstGeom prst="rect">
            <a:avLst/>
          </a:prstGeom>
          <a:solidFill>
            <a:schemeClr val="bg1"/>
          </a:solidFill>
          <a:ln w="28575">
            <a:solidFill>
              <a:srgbClr val="FF0000"/>
            </a:solidFill>
          </a:ln>
        </p:spPr>
        <p:txBody>
          <a:bodyPr wrap="square" rtlCol="0">
            <a:spAutoFit/>
          </a:bodyPr>
          <a:lstStyle/>
          <a:p>
            <a:r>
              <a:rPr lang="en-US" sz="1200" dirty="0" err="1" smtClean="0">
                <a:latin typeface="Arial" panose="020B0604020202020204" pitchFamily="34" charset="0"/>
                <a:cs typeface="Arial" panose="020B0604020202020204" pitchFamily="34" charset="0"/>
              </a:rPr>
              <a:t>Dspace’s</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DDN server</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Online</a:t>
            </a:r>
          </a:p>
          <a:p>
            <a:r>
              <a:rPr lang="en-US" sz="1200" dirty="0">
                <a:latin typeface="Arial" panose="020B0604020202020204" pitchFamily="34" charset="0"/>
                <a:cs typeface="Arial" panose="020B0604020202020204" pitchFamily="34" charset="0"/>
              </a:rPr>
              <a:t>R</a:t>
            </a:r>
            <a:r>
              <a:rPr lang="en-US" sz="1200" dirty="0" smtClean="0">
                <a:latin typeface="Arial" panose="020B0604020202020204" pitchFamily="34" charset="0"/>
                <a:cs typeface="Arial" panose="020B0604020202020204" pitchFamily="34" charset="0"/>
              </a:rPr>
              <a:t>eading Room workstation</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Nearline</a:t>
            </a:r>
            <a:endParaRPr lang="en-US" sz="1200" dirty="0">
              <a:latin typeface="Arial" panose="020B0604020202020204" pitchFamily="34" charset="0"/>
              <a:cs typeface="Arial" panose="020B0604020202020204" pitchFamily="34" charset="0"/>
            </a:endParaRPr>
          </a:p>
        </p:txBody>
      </p:sp>
      <p:cxnSp>
        <p:nvCxnSpPr>
          <p:cNvPr id="5" name="Straight Arrow Connector 4"/>
          <p:cNvCxnSpPr/>
          <p:nvPr/>
        </p:nvCxnSpPr>
        <p:spPr>
          <a:xfrm>
            <a:off x="6477000" y="3505200"/>
            <a:ext cx="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295400" y="6324600"/>
            <a:ext cx="6400800" cy="369332"/>
          </a:xfrm>
          <a:prstGeom prst="rect">
            <a:avLst/>
          </a:prstGeom>
        </p:spPr>
        <p:txBody>
          <a:bodyPr wrap="square">
            <a:spAutoFit/>
          </a:bodyPr>
          <a:lstStyle/>
          <a:p>
            <a:pPr algn="ctr"/>
            <a:r>
              <a:rPr lang="en-US" i="1" dirty="0" smtClean="0">
                <a:solidFill>
                  <a:schemeClr val="tx1">
                    <a:lumMod val="50000"/>
                    <a:lumOff val="50000"/>
                  </a:schemeClr>
                </a:solidFill>
              </a:rPr>
              <a:t>Adapting OAIS model to fit our repository reality</a:t>
            </a:r>
            <a:endParaRPr lang="en-US" dirty="0"/>
          </a:p>
        </p:txBody>
      </p:sp>
    </p:spTree>
    <p:extLst>
      <p:ext uri="{BB962C8B-B14F-4D97-AF65-F5344CB8AC3E}">
        <p14:creationId xmlns:p14="http://schemas.microsoft.com/office/powerpoint/2010/main" val="256428340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b.utexas.edu/dams/graphics/oa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1"/>
            <a:ext cx="8119872" cy="4229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4191002"/>
            <a:ext cx="2819400" cy="1015663"/>
          </a:xfrm>
          <a:prstGeom prst="rect">
            <a:avLst/>
          </a:prstGeom>
          <a:solidFill>
            <a:schemeClr val="bg1"/>
          </a:solidFill>
          <a:ln w="28575">
            <a:solidFill>
              <a:srgbClr val="FF0000"/>
            </a:solidFill>
          </a:ln>
        </p:spPr>
        <p:txBody>
          <a:bodyPr wrap="square" rtlCol="0">
            <a:spAutoFit/>
          </a:bodyPr>
          <a:lstStyle/>
          <a:p>
            <a:r>
              <a:rPr lang="en-US" sz="1200" dirty="0" smtClean="0">
                <a:latin typeface="Arial" panose="020B0604020202020204" pitchFamily="34" charset="0"/>
                <a:cs typeface="Arial" panose="020B0604020202020204" pitchFamily="34" charset="0"/>
              </a:rPr>
              <a:t>Files</a:t>
            </a:r>
          </a:p>
          <a:p>
            <a:r>
              <a:rPr lang="en-US" sz="1200" dirty="0" smtClean="0">
                <a:latin typeface="Arial" panose="020B0604020202020204" pitchFamily="34" charset="0"/>
                <a:cs typeface="Arial" panose="020B0604020202020204" pitchFamily="34" charset="0"/>
              </a:rPr>
              <a:t>   Download version of image: jpg</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Zoom and pan version of image: jp2</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PDF version of document</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Metadata</a:t>
            </a:r>
            <a:endParaRPr lang="en-US" sz="1200" dirty="0">
              <a:latin typeface="Arial" panose="020B0604020202020204" pitchFamily="34" charset="0"/>
              <a:cs typeface="Arial" panose="020B0604020202020204" pitchFamily="34" charset="0"/>
            </a:endParaRPr>
          </a:p>
        </p:txBody>
      </p:sp>
      <p:cxnSp>
        <p:nvCxnSpPr>
          <p:cNvPr id="10" name="Straight Arrow Connector 9"/>
          <p:cNvCxnSpPr/>
          <p:nvPr/>
        </p:nvCxnSpPr>
        <p:spPr>
          <a:xfrm>
            <a:off x="7581900" y="3733800"/>
            <a:ext cx="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295400" y="6324600"/>
            <a:ext cx="6400800" cy="369332"/>
          </a:xfrm>
          <a:prstGeom prst="rect">
            <a:avLst/>
          </a:prstGeom>
        </p:spPr>
        <p:txBody>
          <a:bodyPr wrap="square">
            <a:spAutoFit/>
          </a:bodyPr>
          <a:lstStyle/>
          <a:p>
            <a:pPr algn="ctr"/>
            <a:r>
              <a:rPr lang="en-US" i="1" dirty="0" smtClean="0">
                <a:solidFill>
                  <a:schemeClr val="tx1">
                    <a:lumMod val="50000"/>
                    <a:lumOff val="50000"/>
                  </a:schemeClr>
                </a:solidFill>
              </a:rPr>
              <a:t>Adapting OAIS model to fit our repository reality</a:t>
            </a:r>
            <a:endParaRPr lang="en-US" dirty="0"/>
          </a:p>
        </p:txBody>
      </p:sp>
    </p:spTree>
    <p:extLst>
      <p:ext uri="{BB962C8B-B14F-4D97-AF65-F5344CB8AC3E}">
        <p14:creationId xmlns:p14="http://schemas.microsoft.com/office/powerpoint/2010/main" val="282498900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64" y="27214"/>
            <a:ext cx="8229600" cy="1020762"/>
          </a:xfrm>
        </p:spPr>
        <p:txBody>
          <a:bodyPr/>
          <a:lstStyle/>
          <a:p>
            <a:r>
              <a:rPr lang="en-US" dirty="0" smtClean="0"/>
              <a:t>Option A: Creating a disk image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5529470" cy="432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5339343"/>
            <a:ext cx="7824578" cy="1200329"/>
          </a:xfrm>
          <a:prstGeom prst="rect">
            <a:avLst/>
          </a:prstGeom>
          <a:noFill/>
        </p:spPr>
        <p:txBody>
          <a:bodyPr wrap="none" rtlCol="0">
            <a:spAutoFit/>
          </a:bodyPr>
          <a:lstStyle/>
          <a:p>
            <a:r>
              <a:rPr lang="en-US" dirty="0"/>
              <a:t>Disk imaging is the process of extracting unaltered </a:t>
            </a:r>
            <a:r>
              <a:rPr lang="en-US" dirty="0" err="1"/>
              <a:t>bitstreams</a:t>
            </a:r>
            <a:r>
              <a:rPr lang="en-US" dirty="0"/>
              <a:t> from digital media; </a:t>
            </a:r>
            <a:endParaRPr lang="en-US" dirty="0" smtClean="0"/>
          </a:p>
          <a:p>
            <a:r>
              <a:rPr lang="en-US" dirty="0" smtClean="0"/>
              <a:t>it </a:t>
            </a:r>
            <a:r>
              <a:rPr lang="en-US" dirty="0"/>
              <a:t>creates a perfect capture of a device's file structure and all contents </a:t>
            </a:r>
            <a:endParaRPr lang="en-US" dirty="0" smtClean="0"/>
          </a:p>
          <a:p>
            <a:r>
              <a:rPr lang="en-US" dirty="0" smtClean="0"/>
              <a:t>(</a:t>
            </a:r>
            <a:r>
              <a:rPr lang="en-US" dirty="0"/>
              <a:t>including hidden files and fragments) </a:t>
            </a:r>
            <a:r>
              <a:rPr lang="en-US" dirty="0" smtClean="0"/>
              <a:t>into one file, the “disk image”</a:t>
            </a:r>
          </a:p>
          <a:p>
            <a:endParaRPr lang="en-US" dirty="0"/>
          </a:p>
        </p:txBody>
      </p:sp>
      <p:sp>
        <p:nvSpPr>
          <p:cNvPr id="5" name="TextBox 4"/>
          <p:cNvSpPr txBox="1"/>
          <p:nvPr/>
        </p:nvSpPr>
        <p:spPr>
          <a:xfrm>
            <a:off x="2312089" y="4936123"/>
            <a:ext cx="4114800" cy="338554"/>
          </a:xfrm>
          <a:prstGeom prst="rect">
            <a:avLst/>
          </a:prstGeom>
          <a:noFill/>
        </p:spPr>
        <p:txBody>
          <a:bodyPr wrap="square" rtlCol="0">
            <a:spAutoFit/>
          </a:bodyPr>
          <a:lstStyle/>
          <a:p>
            <a:r>
              <a:rPr lang="en-US" sz="800" dirty="0"/>
              <a:t>Joel Cyprus with disc platter from "Bryant bulk memory installed" in enclosed module, Rice University Computer Project, </a:t>
            </a:r>
            <a:r>
              <a:rPr lang="en-US" sz="800" dirty="0">
                <a:hlinkClick r:id="rId4"/>
              </a:rPr>
              <a:t>http://</a:t>
            </a:r>
            <a:r>
              <a:rPr lang="en-US" sz="800" dirty="0" smtClean="0">
                <a:hlinkClick r:id="rId4"/>
              </a:rPr>
              <a:t>scholarship.rice.edu/handle/1911/71814</a:t>
            </a:r>
            <a:r>
              <a:rPr lang="en-US" sz="800" dirty="0" smtClean="0"/>
              <a:t> </a:t>
            </a:r>
            <a:endParaRPr lang="en-US" sz="800" dirty="0"/>
          </a:p>
        </p:txBody>
      </p:sp>
      <p:sp>
        <p:nvSpPr>
          <p:cNvPr id="7" name="Rectangle 6"/>
          <p:cNvSpPr/>
          <p:nvPr/>
        </p:nvSpPr>
        <p:spPr>
          <a:xfrm>
            <a:off x="1295400" y="6324600"/>
            <a:ext cx="6400800" cy="369332"/>
          </a:xfrm>
          <a:prstGeom prst="rect">
            <a:avLst/>
          </a:prstGeom>
        </p:spPr>
        <p:txBody>
          <a:bodyPr wrap="square">
            <a:spAutoFit/>
          </a:bodyPr>
          <a:lstStyle/>
          <a:p>
            <a:pPr algn="ctr"/>
            <a:r>
              <a:rPr lang="en-US" i="1" dirty="0" smtClean="0">
                <a:solidFill>
                  <a:schemeClr val="tx1">
                    <a:lumMod val="50000"/>
                    <a:lumOff val="50000"/>
                  </a:schemeClr>
                </a:solidFill>
              </a:rPr>
              <a:t>Identifying tools to help us implement OAIS compliant system</a:t>
            </a:r>
            <a:endParaRPr lang="en-US" dirty="0"/>
          </a:p>
        </p:txBody>
      </p:sp>
    </p:spTree>
    <p:extLst>
      <p:ext uri="{BB962C8B-B14F-4D97-AF65-F5344CB8AC3E}">
        <p14:creationId xmlns:p14="http://schemas.microsoft.com/office/powerpoint/2010/main" val="357692409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981200"/>
            <a:ext cx="8763000" cy="2585323"/>
          </a:xfrm>
          <a:prstGeom prst="rect">
            <a:avLst/>
          </a:prstGeom>
        </p:spPr>
        <p:txBody>
          <a:bodyPr wrap="square">
            <a:spAutoFit/>
          </a:bodyPr>
          <a:lstStyle/>
          <a:p>
            <a:r>
              <a:rPr lang="en-US" dirty="0" smtClean="0"/>
              <a:t>	</a:t>
            </a:r>
            <a:endParaRPr lang="en-US" dirty="0"/>
          </a:p>
          <a:p>
            <a:r>
              <a:rPr lang="en-US" dirty="0" smtClean="0"/>
              <a:t>Capturing disk images in forensic formats such as E01 and AFF provides many advantages. The images can be stored compressed or uncompressed, can be split into multiple storage containers, can be parsed at the </a:t>
            </a:r>
            <a:r>
              <a:rPr lang="en-US" dirty="0" err="1" smtClean="0"/>
              <a:t>filesystem</a:t>
            </a:r>
            <a:r>
              <a:rPr lang="en-US" dirty="0" smtClean="0"/>
              <a:t> level without explicitly extracting the raw image, and </a:t>
            </a:r>
            <a:r>
              <a:rPr lang="en-US" b="1" i="1" dirty="0" smtClean="0"/>
              <a:t>embed provenance and capture metadata along with the </a:t>
            </a:r>
            <a:r>
              <a:rPr lang="en-US" b="1" i="1" dirty="0" err="1" smtClean="0"/>
              <a:t>bitstream</a:t>
            </a:r>
            <a:r>
              <a:rPr lang="en-US" b="1" i="1" dirty="0" smtClean="0"/>
              <a:t>. </a:t>
            </a:r>
          </a:p>
          <a:p>
            <a:endParaRPr lang="en-US" dirty="0" smtClean="0"/>
          </a:p>
          <a:p>
            <a:r>
              <a:rPr lang="en-US" b="1" dirty="0" smtClean="0"/>
              <a:t>Forensic images ensure that no inadvertent changes are made during pre-ingest chain-of-custody, </a:t>
            </a:r>
            <a:r>
              <a:rPr lang="en-US" dirty="0" smtClean="0"/>
              <a:t>and provide a consistent baseline for generating different types of access materials.”</a:t>
            </a:r>
            <a:endParaRPr lang="en-US" dirty="0"/>
          </a:p>
        </p:txBody>
      </p:sp>
      <p:sp>
        <p:nvSpPr>
          <p:cNvPr id="6" name="TextBox 5"/>
          <p:cNvSpPr txBox="1"/>
          <p:nvPr/>
        </p:nvSpPr>
        <p:spPr>
          <a:xfrm>
            <a:off x="708660" y="139718"/>
            <a:ext cx="7696200" cy="1200329"/>
          </a:xfrm>
          <a:prstGeom prst="rect">
            <a:avLst/>
          </a:prstGeom>
          <a:noFill/>
        </p:spPr>
        <p:txBody>
          <a:bodyPr wrap="square" rtlCol="0">
            <a:spAutoFit/>
          </a:bodyPr>
          <a:lstStyle/>
          <a:p>
            <a:pPr algn="ctr"/>
            <a:r>
              <a:rPr lang="en-US" sz="3600" dirty="0" smtClean="0"/>
              <a:t>Why use disk images in your </a:t>
            </a:r>
          </a:p>
          <a:p>
            <a:pPr algn="ctr"/>
            <a:r>
              <a:rPr lang="en-US" sz="3600" dirty="0" smtClean="0"/>
              <a:t>digital preservation program?</a:t>
            </a:r>
          </a:p>
        </p:txBody>
      </p:sp>
      <p:sp>
        <p:nvSpPr>
          <p:cNvPr id="7" name="Rectangle 6"/>
          <p:cNvSpPr/>
          <p:nvPr/>
        </p:nvSpPr>
        <p:spPr>
          <a:xfrm>
            <a:off x="327212" y="6314968"/>
            <a:ext cx="8459096" cy="369332"/>
          </a:xfrm>
          <a:prstGeom prst="rect">
            <a:avLst/>
          </a:prstGeom>
        </p:spPr>
        <p:txBody>
          <a:bodyPr wrap="square">
            <a:spAutoFit/>
          </a:bodyPr>
          <a:lstStyle/>
          <a:p>
            <a:r>
              <a:rPr lang="en-US" u="sng" dirty="0">
                <a:hlinkClick r:id="rId3"/>
              </a:rPr>
              <a:t>Source: http://wiki.bitcurator.net/index.php?title=BitCurator_and_Archival_Workflows</a:t>
            </a:r>
            <a:endParaRPr lang="en-US" dirty="0">
              <a:effectLst/>
            </a:endParaRPr>
          </a:p>
        </p:txBody>
      </p:sp>
      <p:sp>
        <p:nvSpPr>
          <p:cNvPr id="8" name="TextBox 7"/>
          <p:cNvSpPr txBox="1"/>
          <p:nvPr/>
        </p:nvSpPr>
        <p:spPr>
          <a:xfrm>
            <a:off x="1737360" y="1371600"/>
            <a:ext cx="5638800" cy="646331"/>
          </a:xfrm>
          <a:prstGeom prst="rect">
            <a:avLst/>
          </a:prstGeom>
          <a:noFill/>
        </p:spPr>
        <p:txBody>
          <a:bodyPr wrap="square" rtlCol="0">
            <a:spAutoFit/>
          </a:bodyPr>
          <a:lstStyle/>
          <a:p>
            <a:r>
              <a:rPr lang="en-US" b="1" dirty="0" smtClean="0">
                <a:solidFill>
                  <a:srgbClr val="00B050"/>
                </a:solidFill>
              </a:rPr>
              <a:t>A more stable storage format with better contextual info</a:t>
            </a:r>
          </a:p>
          <a:p>
            <a:endParaRPr lang="en-US" dirty="0"/>
          </a:p>
        </p:txBody>
      </p:sp>
    </p:spTree>
    <p:extLst>
      <p:ext uri="{BB962C8B-B14F-4D97-AF65-F5344CB8AC3E}">
        <p14:creationId xmlns:p14="http://schemas.microsoft.com/office/powerpoint/2010/main" val="412087921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sz="4000" dirty="0" err="1"/>
              <a:t>BitCurator</a:t>
            </a:r>
            <a:r>
              <a:rPr lang="en-US" sz="4000" dirty="0"/>
              <a:t> </a:t>
            </a:r>
            <a:r>
              <a:rPr lang="en-US" sz="4000" dirty="0" smtClean="0"/>
              <a:t>(open-source) suite </a:t>
            </a:r>
            <a:r>
              <a:rPr lang="en-US" sz="4000" dirty="0"/>
              <a:t>of digital forensics tools</a:t>
            </a:r>
          </a:p>
          <a:p>
            <a:endParaRPr lang="en-US" dirty="0"/>
          </a:p>
          <a:p>
            <a:pPr fontAlgn="base"/>
            <a:r>
              <a:rPr lang="en-US" b="1" u="sng" dirty="0" err="1">
                <a:hlinkClick r:id="rId3"/>
              </a:rPr>
              <a:t>Guymager</a:t>
            </a:r>
            <a:r>
              <a:rPr lang="en-US" dirty="0"/>
              <a:t>: A GUI-based disk imaging program for capturing disk images in raw, E01, and AFF formats.</a:t>
            </a:r>
          </a:p>
          <a:p>
            <a:pPr fontAlgn="base"/>
            <a:r>
              <a:rPr lang="en-US" b="1" u="sng" dirty="0">
                <a:hlinkClick r:id="rId4"/>
              </a:rPr>
              <a:t>Bulk extractor</a:t>
            </a:r>
            <a:r>
              <a:rPr lang="en-US" dirty="0"/>
              <a:t> and </a:t>
            </a:r>
            <a:r>
              <a:rPr lang="en-US" b="1" dirty="0"/>
              <a:t>bulk extractor viewer</a:t>
            </a:r>
            <a:r>
              <a:rPr lang="en-US" dirty="0"/>
              <a:t>: Simson </a:t>
            </a:r>
            <a:r>
              <a:rPr lang="en-US" dirty="0" err="1"/>
              <a:t>Garfinkel's</a:t>
            </a:r>
            <a:r>
              <a:rPr lang="en-US" dirty="0"/>
              <a:t> stream-based forensics tool for extracting features of interest from disk images (including but not limited to private and individually identifying information) and associated GUI front-end.</a:t>
            </a:r>
          </a:p>
          <a:p>
            <a:pPr fontAlgn="base"/>
            <a:r>
              <a:rPr lang="en-US" b="1" u="sng" dirty="0" err="1">
                <a:hlinkClick r:id="rId5"/>
              </a:rPr>
              <a:t>Fiwalk</a:t>
            </a:r>
            <a:r>
              <a:rPr lang="en-US" dirty="0"/>
              <a:t>: Simson </a:t>
            </a:r>
            <a:r>
              <a:rPr lang="en-US" dirty="0" err="1"/>
              <a:t>Garfinkel's</a:t>
            </a:r>
            <a:r>
              <a:rPr lang="en-US" dirty="0"/>
              <a:t> tool for generating Digital Forensics XML output describing </a:t>
            </a:r>
            <a:r>
              <a:rPr lang="en-US" dirty="0" err="1"/>
              <a:t>filesystem</a:t>
            </a:r>
            <a:r>
              <a:rPr lang="en-US" dirty="0"/>
              <a:t> hierarchies contained on disk images.</a:t>
            </a:r>
          </a:p>
          <a:p>
            <a:pPr marL="0" indent="0">
              <a:buNone/>
            </a:pPr>
            <a:endParaRPr lang="en-US" sz="4000" dirty="0" smtClean="0"/>
          </a:p>
          <a:p>
            <a:pPr marL="0" indent="0">
              <a:buNone/>
            </a:pPr>
            <a:r>
              <a:rPr lang="en-US" sz="4000" dirty="0" err="1" smtClean="0"/>
              <a:t>BitCurator</a:t>
            </a:r>
            <a:r>
              <a:rPr lang="en-US" sz="4000" dirty="0" smtClean="0"/>
              <a:t> helps us to:</a:t>
            </a:r>
          </a:p>
          <a:p>
            <a:pPr marL="0" indent="0">
              <a:buNone/>
            </a:pPr>
            <a:endParaRPr lang="en-US" sz="4000" dirty="0" smtClean="0"/>
          </a:p>
          <a:p>
            <a:r>
              <a:rPr lang="en-US" sz="4000" dirty="0" smtClean="0"/>
              <a:t>Create a disk image (.</a:t>
            </a:r>
            <a:r>
              <a:rPr lang="en-US" sz="4000" dirty="0" err="1" smtClean="0"/>
              <a:t>dmg</a:t>
            </a:r>
            <a:r>
              <a:rPr lang="en-US" sz="4000" dirty="0" smtClean="0"/>
              <a:t>) which preserves digital context,</a:t>
            </a:r>
          </a:p>
          <a:p>
            <a:r>
              <a:rPr lang="en-US" sz="4000" dirty="0" smtClean="0"/>
              <a:t>Run detailed reports to assist with keeping the materials accessible over time</a:t>
            </a:r>
          </a:p>
          <a:p>
            <a:r>
              <a:rPr lang="en-US" sz="4000" i="1" dirty="0" smtClean="0"/>
              <a:t>and </a:t>
            </a:r>
            <a:r>
              <a:rPr lang="en-US" sz="4000" dirty="0" smtClean="0"/>
              <a:t>to create a preservation description information (PDI)</a:t>
            </a:r>
          </a:p>
          <a:p>
            <a:endParaRPr lang="en-US" sz="4000" dirty="0"/>
          </a:p>
        </p:txBody>
      </p:sp>
      <p:sp>
        <p:nvSpPr>
          <p:cNvPr id="4" name="Rectangle 3"/>
          <p:cNvSpPr/>
          <p:nvPr/>
        </p:nvSpPr>
        <p:spPr>
          <a:xfrm>
            <a:off x="1295400" y="6324600"/>
            <a:ext cx="6400800" cy="369332"/>
          </a:xfrm>
          <a:prstGeom prst="rect">
            <a:avLst/>
          </a:prstGeom>
        </p:spPr>
        <p:txBody>
          <a:bodyPr wrap="square">
            <a:spAutoFit/>
          </a:bodyPr>
          <a:lstStyle/>
          <a:p>
            <a:pPr algn="ctr"/>
            <a:r>
              <a:rPr lang="en-US" i="1" dirty="0" smtClean="0">
                <a:solidFill>
                  <a:schemeClr val="tx1">
                    <a:lumMod val="50000"/>
                    <a:lumOff val="50000"/>
                  </a:schemeClr>
                </a:solidFill>
              </a:rPr>
              <a:t>Identifying tools to help us implement OAIS compliant system</a:t>
            </a:r>
            <a:endParaRPr lang="en-US" dirty="0"/>
          </a:p>
        </p:txBody>
      </p:sp>
    </p:spTree>
    <p:extLst>
      <p:ext uri="{BB962C8B-B14F-4D97-AF65-F5344CB8AC3E}">
        <p14:creationId xmlns:p14="http://schemas.microsoft.com/office/powerpoint/2010/main" val="397691575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BitCurator</a:t>
            </a:r>
            <a:r>
              <a:rPr lang="en-US" dirty="0" smtClean="0"/>
              <a:t> Site visit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371600"/>
            <a:ext cx="4114800" cy="4655891"/>
          </a:xfrm>
          <a:prstGeom prst="rect">
            <a:avLst/>
          </a:prstGeom>
        </p:spPr>
      </p:pic>
      <p:sp>
        <p:nvSpPr>
          <p:cNvPr id="3" name="TextBox 2"/>
          <p:cNvSpPr txBox="1"/>
          <p:nvPr/>
        </p:nvSpPr>
        <p:spPr>
          <a:xfrm>
            <a:off x="304800" y="6096000"/>
            <a:ext cx="8686800" cy="738664"/>
          </a:xfrm>
          <a:prstGeom prst="rect">
            <a:avLst/>
          </a:prstGeom>
          <a:noFill/>
        </p:spPr>
        <p:txBody>
          <a:bodyPr wrap="square" rtlCol="0">
            <a:spAutoFit/>
          </a:bodyPr>
          <a:lstStyle/>
          <a:p>
            <a:r>
              <a:rPr lang="en-US" sz="1400" dirty="0" smtClean="0"/>
              <a:t>Lee, C.A.; Olsen, P., </a:t>
            </a:r>
            <a:r>
              <a:rPr lang="en-US" sz="1400" dirty="0" err="1" smtClean="0"/>
              <a:t>Chassanoff</a:t>
            </a:r>
            <a:r>
              <a:rPr lang="en-US" sz="1400" dirty="0" smtClean="0"/>
              <a:t>, A., Woods, K.; Kirschenbaum, M., &amp; </a:t>
            </a:r>
            <a:r>
              <a:rPr lang="en-US" sz="1400" dirty="0" err="1" smtClean="0"/>
              <a:t>Misra</a:t>
            </a:r>
            <a:r>
              <a:rPr lang="en-US" sz="1400" dirty="0" smtClean="0"/>
              <a:t>, S. (2014). </a:t>
            </a:r>
            <a:r>
              <a:rPr lang="en-US" sz="1400" i="1" dirty="0" smtClean="0"/>
              <a:t>From Code to Community: building and sustaining </a:t>
            </a:r>
            <a:r>
              <a:rPr lang="en-US" sz="1400" i="1" dirty="0" err="1" smtClean="0"/>
              <a:t>BitCurator</a:t>
            </a:r>
            <a:r>
              <a:rPr lang="en-US" sz="1400" i="1" dirty="0" smtClean="0"/>
              <a:t> through Community Engagement. </a:t>
            </a:r>
            <a:r>
              <a:rPr lang="en-US" sz="1400" dirty="0"/>
              <a:t>Available at: http://www.bitcurator.net/wp-content/uploads/2014/11/code-to-community.pdf</a:t>
            </a:r>
          </a:p>
        </p:txBody>
      </p:sp>
    </p:spTree>
    <p:extLst>
      <p:ext uri="{BB962C8B-B14F-4D97-AF65-F5344CB8AC3E}">
        <p14:creationId xmlns:p14="http://schemas.microsoft.com/office/powerpoint/2010/main" val="70212478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 Camp Structure</a:t>
            </a:r>
            <a:endParaRPr lang="en-US" dirty="0"/>
          </a:p>
        </p:txBody>
      </p:sp>
      <p:sp>
        <p:nvSpPr>
          <p:cNvPr id="3" name="Content Placeholder 2"/>
          <p:cNvSpPr>
            <a:spLocks noGrp="1"/>
          </p:cNvSpPr>
          <p:nvPr>
            <p:ph idx="1"/>
          </p:nvPr>
        </p:nvSpPr>
        <p:spPr/>
        <p:txBody>
          <a:bodyPr/>
          <a:lstStyle/>
          <a:p>
            <a:r>
              <a:rPr lang="en-US" dirty="0" smtClean="0"/>
              <a:t>Share our institutional experience</a:t>
            </a:r>
          </a:p>
          <a:p>
            <a:r>
              <a:rPr lang="en-US" dirty="0" smtClean="0"/>
              <a:t>Tasks to get you started</a:t>
            </a:r>
            <a:endParaRPr lang="en-US" dirty="0"/>
          </a:p>
        </p:txBody>
      </p:sp>
    </p:spTree>
    <p:extLst>
      <p:ext uri="{BB962C8B-B14F-4D97-AF65-F5344CB8AC3E}">
        <p14:creationId xmlns:p14="http://schemas.microsoft.com/office/powerpoint/2010/main" val="353877553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BitCurator</a:t>
            </a:r>
            <a:r>
              <a:rPr lang="en-US" dirty="0" smtClean="0"/>
              <a:t> workstation</a:t>
            </a:r>
            <a:endParaRPr lang="en-US" dirty="0"/>
          </a:p>
        </p:txBody>
      </p:sp>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914400" y="1219200"/>
            <a:ext cx="7424712" cy="3733800"/>
          </a:xfrm>
        </p:spPr>
      </p:pic>
      <p:sp>
        <p:nvSpPr>
          <p:cNvPr id="3" name="TextBox 2"/>
          <p:cNvSpPr txBox="1"/>
          <p:nvPr/>
        </p:nvSpPr>
        <p:spPr>
          <a:xfrm>
            <a:off x="914400" y="5105400"/>
            <a:ext cx="7391400" cy="1446550"/>
          </a:xfrm>
          <a:prstGeom prst="rect">
            <a:avLst/>
          </a:prstGeom>
          <a:noFill/>
        </p:spPr>
        <p:txBody>
          <a:bodyPr wrap="square" rtlCol="0">
            <a:spAutoFit/>
          </a:bodyPr>
          <a:lstStyle/>
          <a:p>
            <a:pPr marL="285750" indent="-285750">
              <a:buFont typeface="Arial" panose="020B0604020202020204" pitchFamily="34" charset="0"/>
              <a:buChar char="•"/>
            </a:pPr>
            <a:r>
              <a:rPr lang="en-US" sz="1600" dirty="0"/>
              <a:t>PC Workstation </a:t>
            </a:r>
            <a:r>
              <a:rPr lang="en-US" sz="1600" dirty="0" smtClean="0"/>
              <a:t>=approx. $1,000 </a:t>
            </a:r>
            <a:r>
              <a:rPr lang="en-US" sz="1600" dirty="0"/>
              <a:t>(Windows 7 64-bit workstation with an i7 Intel processor, 24GB of RAM, and a 2TB SATA hard drive)</a:t>
            </a:r>
          </a:p>
          <a:p>
            <a:pPr marL="285750" indent="-285750">
              <a:buFont typeface="Arial" panose="020B0604020202020204" pitchFamily="34" charset="0"/>
              <a:buChar char="•"/>
            </a:pPr>
            <a:r>
              <a:rPr lang="en-US" sz="1600" dirty="0"/>
              <a:t>3.5” Floppy Drive =$</a:t>
            </a:r>
            <a:r>
              <a:rPr lang="en-US" sz="1600" dirty="0" smtClean="0"/>
              <a:t>20</a:t>
            </a:r>
          </a:p>
          <a:p>
            <a:pPr marL="285750" indent="-285750">
              <a:buFont typeface="Arial" panose="020B0604020202020204" pitchFamily="34" charset="0"/>
              <a:buChar char="•"/>
            </a:pPr>
            <a:r>
              <a:rPr lang="en-US" sz="1600" dirty="0" smtClean="0"/>
              <a:t>External USB Hard Drives (100 TB)=$1,000</a:t>
            </a:r>
          </a:p>
          <a:p>
            <a:endParaRPr lang="en-US" sz="1200" dirty="0" smtClean="0"/>
          </a:p>
          <a:p>
            <a:r>
              <a:rPr lang="en-US" sz="1200" dirty="0" smtClean="0"/>
              <a:t>Based </a:t>
            </a:r>
            <a:r>
              <a:rPr lang="en-US" sz="1200" dirty="0"/>
              <a:t>on Porter Olsen’s “Digital Curation Workstation” </a:t>
            </a:r>
            <a:r>
              <a:rPr lang="en-US" sz="1200" u="sng" dirty="0">
                <a:hlinkClick r:id="rId4"/>
              </a:rPr>
              <a:t>http://mith.umd.edu/digital-curation-workstation/</a:t>
            </a:r>
            <a:r>
              <a:rPr lang="en-US" sz="1200" dirty="0"/>
              <a:t> </a:t>
            </a:r>
          </a:p>
        </p:txBody>
      </p:sp>
    </p:spTree>
    <p:extLst>
      <p:ext uri="{BB962C8B-B14F-4D97-AF65-F5344CB8AC3E}">
        <p14:creationId xmlns:p14="http://schemas.microsoft.com/office/powerpoint/2010/main" val="267496302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B: Other tools</a:t>
            </a:r>
            <a:endParaRPr lang="en-US" dirty="0"/>
          </a:p>
        </p:txBody>
      </p:sp>
      <p:sp>
        <p:nvSpPr>
          <p:cNvPr id="3" name="Content Placeholder 2"/>
          <p:cNvSpPr>
            <a:spLocks noGrp="1"/>
          </p:cNvSpPr>
          <p:nvPr>
            <p:ph idx="1"/>
          </p:nvPr>
        </p:nvSpPr>
        <p:spPr/>
        <p:txBody>
          <a:bodyPr/>
          <a:lstStyle/>
          <a:p>
            <a:r>
              <a:rPr lang="en-US" dirty="0" smtClean="0"/>
              <a:t>Alternative strategies</a:t>
            </a:r>
          </a:p>
          <a:p>
            <a:pPr lvl="1"/>
            <a:r>
              <a:rPr lang="en-US" dirty="0" err="1" smtClean="0"/>
              <a:t>exif</a:t>
            </a:r>
            <a:r>
              <a:rPr lang="en-US" dirty="0" smtClean="0"/>
              <a:t> tool</a:t>
            </a:r>
          </a:p>
          <a:p>
            <a:pPr lvl="1"/>
            <a:r>
              <a:rPr lang="en-US" dirty="0" smtClean="0"/>
              <a:t>Bagger/Bag It</a:t>
            </a:r>
          </a:p>
          <a:p>
            <a:pPr lvl="1"/>
            <a:r>
              <a:rPr lang="en-US" dirty="0" smtClean="0"/>
              <a:t>Droid</a:t>
            </a:r>
            <a:endParaRPr lang="en-US" dirty="0"/>
          </a:p>
        </p:txBody>
      </p:sp>
      <p:sp>
        <p:nvSpPr>
          <p:cNvPr id="4" name="Rectangle 3"/>
          <p:cNvSpPr/>
          <p:nvPr/>
        </p:nvSpPr>
        <p:spPr>
          <a:xfrm>
            <a:off x="1295400" y="6324600"/>
            <a:ext cx="6400800" cy="369332"/>
          </a:xfrm>
          <a:prstGeom prst="rect">
            <a:avLst/>
          </a:prstGeom>
        </p:spPr>
        <p:txBody>
          <a:bodyPr wrap="square">
            <a:spAutoFit/>
          </a:bodyPr>
          <a:lstStyle/>
          <a:p>
            <a:pPr algn="ctr"/>
            <a:r>
              <a:rPr lang="en-US" i="1" dirty="0" smtClean="0">
                <a:solidFill>
                  <a:schemeClr val="tx1">
                    <a:lumMod val="50000"/>
                    <a:lumOff val="50000"/>
                  </a:schemeClr>
                </a:solidFill>
              </a:rPr>
              <a:t>Identifying tools to help us implement OAIS compliant system</a:t>
            </a:r>
            <a:endParaRPr lang="en-US" dirty="0"/>
          </a:p>
        </p:txBody>
      </p:sp>
    </p:spTree>
    <p:extLst>
      <p:ext uri="{BB962C8B-B14F-4D97-AF65-F5344CB8AC3E}">
        <p14:creationId xmlns:p14="http://schemas.microsoft.com/office/powerpoint/2010/main" val="15512802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3</a:t>
            </a:r>
            <a:endParaRPr lang="en-US" dirty="0"/>
          </a:p>
        </p:txBody>
      </p:sp>
      <p:sp>
        <p:nvSpPr>
          <p:cNvPr id="3" name="Content Placeholder 2"/>
          <p:cNvSpPr>
            <a:spLocks noGrp="1"/>
          </p:cNvSpPr>
          <p:nvPr>
            <p:ph idx="1"/>
          </p:nvPr>
        </p:nvSpPr>
        <p:spPr/>
        <p:txBody>
          <a:bodyPr/>
          <a:lstStyle/>
          <a:p>
            <a:r>
              <a:rPr lang="en-US" dirty="0" smtClean="0"/>
              <a:t>Page 13 in the manual</a:t>
            </a:r>
          </a:p>
          <a:p>
            <a:pPr lvl="1"/>
            <a:r>
              <a:rPr lang="en-US" dirty="0" smtClean="0"/>
              <a:t>Discuss with your group</a:t>
            </a:r>
          </a:p>
          <a:p>
            <a:pPr lvl="1"/>
            <a:r>
              <a:rPr lang="en-US" dirty="0" smtClean="0"/>
              <a:t>Feel free to ask us questions</a:t>
            </a:r>
          </a:p>
          <a:p>
            <a:pPr lvl="1"/>
            <a:endParaRPr lang="en-US" dirty="0"/>
          </a:p>
        </p:txBody>
      </p:sp>
    </p:spTree>
    <p:extLst>
      <p:ext uri="{BB962C8B-B14F-4D97-AF65-F5344CB8AC3E}">
        <p14:creationId xmlns:p14="http://schemas.microsoft.com/office/powerpoint/2010/main" val="314143480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present</a:t>
            </a:r>
            <a:endParaRPr lang="en-US" dirty="0"/>
          </a:p>
        </p:txBody>
      </p:sp>
      <p:sp>
        <p:nvSpPr>
          <p:cNvPr id="3" name="Subtitle 2"/>
          <p:cNvSpPr>
            <a:spLocks noGrp="1"/>
          </p:cNvSpPr>
          <p:nvPr>
            <p:ph type="subTitle" idx="1"/>
          </p:nvPr>
        </p:nvSpPr>
        <p:spPr/>
        <p:txBody>
          <a:bodyPr/>
          <a:lstStyle/>
          <a:p>
            <a:r>
              <a:rPr lang="en-US" i="1" dirty="0" smtClean="0"/>
              <a:t>And looking to the future…</a:t>
            </a:r>
            <a:endParaRPr lang="en-US" i="1" dirty="0"/>
          </a:p>
        </p:txBody>
      </p:sp>
    </p:spTree>
    <p:extLst>
      <p:ext uri="{BB962C8B-B14F-4D97-AF65-F5344CB8AC3E}">
        <p14:creationId xmlns:p14="http://schemas.microsoft.com/office/powerpoint/2010/main" val="350018777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Next Project</a:t>
            </a:r>
            <a:endParaRPr lang="en-US" dirty="0"/>
          </a:p>
        </p:txBody>
      </p:sp>
      <p:sp>
        <p:nvSpPr>
          <p:cNvPr id="3" name="Text Placeholder 2"/>
          <p:cNvSpPr>
            <a:spLocks noGrp="1"/>
          </p:cNvSpPr>
          <p:nvPr>
            <p:ph type="body" idx="1"/>
          </p:nvPr>
        </p:nvSpPr>
        <p:spPr/>
        <p:txBody>
          <a:bodyPr/>
          <a:lstStyle/>
          <a:p>
            <a:r>
              <a:rPr lang="en-US" dirty="0"/>
              <a:t>Email Account Preservation in </a:t>
            </a:r>
            <a:r>
              <a:rPr lang="en-US" dirty="0" smtClean="0"/>
              <a:t>XML</a:t>
            </a:r>
          </a:p>
          <a:p>
            <a:pPr lvl="1"/>
            <a:r>
              <a:rPr lang="en-US" dirty="0" smtClean="0"/>
              <a:t>EMAP(Email Account Preservation Schema)</a:t>
            </a:r>
          </a:p>
          <a:p>
            <a:pPr lvl="3"/>
            <a:r>
              <a:rPr lang="en-US" dirty="0" smtClean="0"/>
              <a:t>CERP Workflow</a:t>
            </a:r>
          </a:p>
          <a:p>
            <a:pPr marL="1371600" lvl="3" indent="0">
              <a:buNone/>
            </a:pPr>
            <a:r>
              <a:rPr lang="en-US" dirty="0"/>
              <a:t>	</a:t>
            </a:r>
            <a:r>
              <a:rPr lang="en-US" dirty="0" smtClean="0"/>
              <a:t>low tech</a:t>
            </a:r>
          </a:p>
          <a:p>
            <a:pPr marL="1371600" lvl="3" indent="0">
              <a:buNone/>
            </a:pPr>
            <a:r>
              <a:rPr lang="en-US" dirty="0"/>
              <a:t>	</a:t>
            </a:r>
            <a:r>
              <a:rPr lang="en-US" dirty="0" smtClean="0"/>
              <a:t>lean IT support</a:t>
            </a:r>
          </a:p>
          <a:p>
            <a:pPr marL="1371600" lvl="3" indent="0">
              <a:buNone/>
            </a:pPr>
            <a:r>
              <a:rPr lang="en-US" dirty="0"/>
              <a:t>	</a:t>
            </a:r>
            <a:r>
              <a:rPr lang="en-US" dirty="0" smtClean="0"/>
              <a:t>inactive accounts</a:t>
            </a:r>
          </a:p>
          <a:p>
            <a:pPr lvl="3"/>
            <a:r>
              <a:rPr lang="en-US" dirty="0" smtClean="0"/>
              <a:t>EMCAP Workflow</a:t>
            </a:r>
          </a:p>
          <a:p>
            <a:pPr marL="1828800" lvl="4" indent="0">
              <a:buNone/>
            </a:pPr>
            <a:r>
              <a:rPr lang="en-US" dirty="0"/>
              <a:t>d</a:t>
            </a:r>
            <a:r>
              <a:rPr lang="en-US" dirty="0" smtClean="0"/>
              <a:t>edicated IT support</a:t>
            </a:r>
          </a:p>
          <a:p>
            <a:pPr marL="1828800" lvl="4" indent="0">
              <a:buNone/>
            </a:pPr>
            <a:r>
              <a:rPr lang="en-US" dirty="0"/>
              <a:t>a</a:t>
            </a:r>
            <a:r>
              <a:rPr lang="en-US" dirty="0" smtClean="0"/>
              <a:t>ctive accounts</a:t>
            </a:r>
            <a:endParaRPr lang="en-US" dirty="0"/>
          </a:p>
          <a:p>
            <a:pPr marL="914400" lvl="2" indent="0">
              <a:buNone/>
            </a:pPr>
            <a:endParaRPr lang="en-US" dirty="0" smtClean="0"/>
          </a:p>
        </p:txBody>
      </p:sp>
    </p:spTree>
    <p:extLst>
      <p:ext uri="{BB962C8B-B14F-4D97-AF65-F5344CB8AC3E}">
        <p14:creationId xmlns:p14="http://schemas.microsoft.com/office/powerpoint/2010/main" val="149772064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an environment for Success*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Adjust standards to your reality</a:t>
            </a:r>
          </a:p>
          <a:p>
            <a:r>
              <a:rPr lang="en-US" dirty="0" smtClean="0"/>
              <a:t>Identify initial priorities </a:t>
            </a:r>
            <a:r>
              <a:rPr lang="en-US" sz="2200" dirty="0" smtClean="0"/>
              <a:t>(WRC: policy </a:t>
            </a:r>
            <a:r>
              <a:rPr lang="en-US" sz="2200" dirty="0" smtClean="0">
                <a:latin typeface="Calibri"/>
              </a:rPr>
              <a:t>→</a:t>
            </a:r>
            <a:r>
              <a:rPr lang="en-US" sz="2200" dirty="0" smtClean="0"/>
              <a:t> inventory </a:t>
            </a:r>
            <a:r>
              <a:rPr lang="en-US" sz="2200" dirty="0" smtClean="0">
                <a:latin typeface="Calibri"/>
              </a:rPr>
              <a:t>→</a:t>
            </a:r>
            <a:r>
              <a:rPr lang="en-US" sz="2200" dirty="0" smtClean="0"/>
              <a:t> workflows </a:t>
            </a:r>
            <a:r>
              <a:rPr lang="en-US" sz="2200" dirty="0" smtClean="0">
                <a:latin typeface="Calibri"/>
              </a:rPr>
              <a:t>→</a:t>
            </a:r>
            <a:r>
              <a:rPr lang="en-US" sz="2200" dirty="0" smtClean="0"/>
              <a:t>completed AIP)</a:t>
            </a:r>
          </a:p>
          <a:p>
            <a:r>
              <a:rPr lang="en-US" dirty="0" smtClean="0"/>
              <a:t>Assess technical capabilities</a:t>
            </a:r>
          </a:p>
          <a:p>
            <a:r>
              <a:rPr lang="en-US" dirty="0" smtClean="0"/>
              <a:t>Determine training needs</a:t>
            </a:r>
          </a:p>
          <a:p>
            <a:r>
              <a:rPr lang="en-US" dirty="0" smtClean="0"/>
              <a:t>Determine staffing needs</a:t>
            </a:r>
          </a:p>
          <a:p>
            <a:r>
              <a:rPr lang="en-US" dirty="0" smtClean="0"/>
              <a:t>Develop a prioritized, phased plan</a:t>
            </a:r>
          </a:p>
          <a:p>
            <a:r>
              <a:rPr lang="en-US" dirty="0" smtClean="0"/>
              <a:t>Create a culture of tolerance (failure as building experience)</a:t>
            </a:r>
            <a:endParaRPr lang="en-US" dirty="0"/>
          </a:p>
        </p:txBody>
      </p:sp>
      <p:sp>
        <p:nvSpPr>
          <p:cNvPr id="4" name="TextBox 3"/>
          <p:cNvSpPr txBox="1"/>
          <p:nvPr/>
        </p:nvSpPr>
        <p:spPr>
          <a:xfrm>
            <a:off x="304800" y="6096000"/>
            <a:ext cx="8001000" cy="584775"/>
          </a:xfrm>
          <a:prstGeom prst="rect">
            <a:avLst/>
          </a:prstGeom>
          <a:noFill/>
        </p:spPr>
        <p:txBody>
          <a:bodyPr wrap="square" rtlCol="0">
            <a:spAutoFit/>
          </a:bodyPr>
          <a:lstStyle/>
          <a:p>
            <a:r>
              <a:rPr lang="en-US" sz="1400" dirty="0"/>
              <a:t>*SAA Digital Curation: Creating an Environment for Success July 2013 presentation</a:t>
            </a:r>
          </a:p>
          <a:p>
            <a:endParaRPr lang="en-US" dirty="0"/>
          </a:p>
        </p:txBody>
      </p:sp>
    </p:spTree>
    <p:extLst>
      <p:ext uri="{BB962C8B-B14F-4D97-AF65-F5344CB8AC3E}">
        <p14:creationId xmlns:p14="http://schemas.microsoft.com/office/powerpoint/2010/main" val="292984828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Demonstrating/Defining success</a:t>
            </a:r>
          </a:p>
        </p:txBody>
      </p:sp>
      <p:sp>
        <p:nvSpPr>
          <p:cNvPr id="3" name="Content Placeholder 2"/>
          <p:cNvSpPr>
            <a:spLocks noGrp="1"/>
          </p:cNvSpPr>
          <p:nvPr>
            <p:ph idx="1"/>
          </p:nvPr>
        </p:nvSpPr>
        <p:spPr/>
        <p:txBody>
          <a:bodyPr/>
          <a:lstStyle/>
          <a:p>
            <a:pPr lvl="1"/>
            <a:r>
              <a:rPr lang="en-US" dirty="0" smtClean="0"/>
              <a:t>Ability to acquire born-digital materials</a:t>
            </a:r>
          </a:p>
          <a:p>
            <a:pPr lvl="1"/>
            <a:r>
              <a:rPr lang="en-US" dirty="0" smtClean="0"/>
              <a:t>Donors willing to give you born-digital materials</a:t>
            </a:r>
          </a:p>
          <a:p>
            <a:pPr lvl="1"/>
            <a:r>
              <a:rPr lang="en-US" dirty="0" smtClean="0"/>
              <a:t>Ability to have staff work with born-digital materials</a:t>
            </a:r>
          </a:p>
          <a:p>
            <a:pPr lvl="1"/>
            <a:r>
              <a:rPr lang="en-US" dirty="0" smtClean="0"/>
              <a:t>Have safe space to store digital archives</a:t>
            </a:r>
          </a:p>
          <a:p>
            <a:pPr lvl="1"/>
            <a:r>
              <a:rPr lang="en-US" dirty="0" smtClean="0"/>
              <a:t>Have place available online to make materials accessible</a:t>
            </a:r>
          </a:p>
          <a:p>
            <a:pPr marL="457200" lvl="1" indent="0" algn="ctr">
              <a:buNone/>
            </a:pPr>
            <a:r>
              <a:rPr lang="en-US" b="1" u="sng" dirty="0" smtClean="0"/>
              <a:t>Define success in small measurable steps</a:t>
            </a:r>
          </a:p>
        </p:txBody>
      </p:sp>
    </p:spTree>
    <p:extLst>
      <p:ext uri="{BB962C8B-B14F-4D97-AF65-F5344CB8AC3E}">
        <p14:creationId xmlns:p14="http://schemas.microsoft.com/office/powerpoint/2010/main" val="133466904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Keep on keeping on…</a:t>
            </a:r>
            <a:endParaRPr lang="en-US" dirty="0"/>
          </a:p>
        </p:txBody>
      </p:sp>
      <p:sp>
        <p:nvSpPr>
          <p:cNvPr id="4" name="Content Placeholder 3"/>
          <p:cNvSpPr>
            <a:spLocks noGrp="1"/>
          </p:cNvSpPr>
          <p:nvPr>
            <p:ph idx="1"/>
          </p:nvPr>
        </p:nvSpPr>
        <p:spPr/>
        <p:txBody>
          <a:bodyPr>
            <a:normAutofit/>
          </a:bodyPr>
          <a:lstStyle/>
          <a:p>
            <a:pPr lvl="1"/>
            <a:r>
              <a:rPr lang="en-US" dirty="0" smtClean="0"/>
              <a:t>Document everything</a:t>
            </a:r>
          </a:p>
          <a:p>
            <a:pPr lvl="2"/>
            <a:r>
              <a:rPr lang="en-US" dirty="0" smtClean="0"/>
              <a:t>Digital Projects wiki</a:t>
            </a:r>
          </a:p>
          <a:p>
            <a:pPr lvl="1"/>
            <a:r>
              <a:rPr lang="en-US" dirty="0"/>
              <a:t>Create </a:t>
            </a:r>
            <a:r>
              <a:rPr lang="en-US" dirty="0" smtClean="0"/>
              <a:t>timelines</a:t>
            </a:r>
          </a:p>
          <a:p>
            <a:pPr lvl="1"/>
            <a:r>
              <a:rPr lang="en-US" dirty="0" smtClean="0"/>
              <a:t>Learn from each other</a:t>
            </a:r>
          </a:p>
          <a:p>
            <a:pPr lvl="2"/>
            <a:r>
              <a:rPr lang="en-US" dirty="0" smtClean="0"/>
              <a:t>Share victories and challenges</a:t>
            </a:r>
          </a:p>
          <a:p>
            <a:pPr lvl="2"/>
            <a:r>
              <a:rPr lang="en-US" dirty="0" smtClean="0"/>
              <a:t>Work with others in the community</a:t>
            </a:r>
          </a:p>
          <a:p>
            <a:pPr lvl="1"/>
            <a:r>
              <a:rPr lang="en-US" dirty="0" smtClean="0"/>
              <a:t>Try to stay current with trends, continuing education…</a:t>
            </a:r>
            <a:endParaRPr lang="en-US" dirty="0"/>
          </a:p>
          <a:p>
            <a:pPr marL="457200" lvl="1" indent="0">
              <a:buNone/>
            </a:pPr>
            <a:endParaRPr lang="en-US" dirty="0" smtClean="0"/>
          </a:p>
        </p:txBody>
      </p:sp>
    </p:spTree>
    <p:extLst>
      <p:ext uri="{BB962C8B-B14F-4D97-AF65-F5344CB8AC3E}">
        <p14:creationId xmlns:p14="http://schemas.microsoft.com/office/powerpoint/2010/main" val="154209893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Thanks!</a:t>
            </a:r>
            <a:br>
              <a:rPr lang="en-US" dirty="0" smtClean="0"/>
            </a:br>
            <a:r>
              <a:rPr lang="en-US" dirty="0" smtClean="0"/>
              <a:t>Contact Us!  </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6800" y="5334000"/>
            <a:ext cx="36766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43000" y="1752600"/>
            <a:ext cx="7162800" cy="2308324"/>
          </a:xfrm>
          <a:prstGeom prst="rect">
            <a:avLst/>
          </a:prstGeom>
          <a:noFill/>
        </p:spPr>
        <p:txBody>
          <a:bodyPr wrap="square" rtlCol="0">
            <a:spAutoFit/>
          </a:bodyPr>
          <a:lstStyle/>
          <a:p>
            <a:pPr algn="ctr"/>
            <a:r>
              <a:rPr lang="en-US" sz="2400" dirty="0" smtClean="0"/>
              <a:t>Dara </a:t>
            </a:r>
            <a:r>
              <a:rPr lang="en-US" sz="2400" dirty="0" err="1" smtClean="0"/>
              <a:t>Flinn</a:t>
            </a:r>
            <a:endParaRPr lang="en-US" sz="2400" dirty="0" smtClean="0"/>
          </a:p>
          <a:p>
            <a:pPr algn="ctr"/>
            <a:r>
              <a:rPr lang="en-US" sz="2400" dirty="0" err="1" smtClean="0"/>
              <a:t>Norie</a:t>
            </a:r>
            <a:r>
              <a:rPr lang="en-US" sz="2400" dirty="0" smtClean="0"/>
              <a:t> Guthrie</a:t>
            </a:r>
          </a:p>
          <a:p>
            <a:pPr algn="ctr"/>
            <a:r>
              <a:rPr lang="en-US" sz="2400" dirty="0" smtClean="0"/>
              <a:t>Rebecca Russell</a:t>
            </a:r>
          </a:p>
          <a:p>
            <a:pPr algn="ctr"/>
            <a:endParaRPr lang="en-US" sz="2400" dirty="0" smtClean="0"/>
          </a:p>
          <a:p>
            <a:pPr algn="ctr"/>
            <a:r>
              <a:rPr lang="en-US" sz="2400" dirty="0" smtClean="0"/>
              <a:t>All reachable via woodson@rice.edu</a:t>
            </a:r>
          </a:p>
          <a:p>
            <a:pPr algn="ctr"/>
            <a:r>
              <a:rPr lang="en-US" sz="2400" dirty="0" smtClean="0"/>
              <a:t>Boot Camp Manual: </a:t>
            </a:r>
            <a:r>
              <a:rPr lang="en-US" sz="2400" dirty="0"/>
              <a:t>http://bit.ly/1PTG2hz</a:t>
            </a:r>
          </a:p>
        </p:txBody>
      </p:sp>
      <p:sp>
        <p:nvSpPr>
          <p:cNvPr id="6" name="TextBox 5"/>
          <p:cNvSpPr txBox="1"/>
          <p:nvPr/>
        </p:nvSpPr>
        <p:spPr>
          <a:xfrm>
            <a:off x="5181600" y="4909066"/>
            <a:ext cx="2743200" cy="369332"/>
          </a:xfrm>
          <a:prstGeom prst="rect">
            <a:avLst/>
          </a:prstGeom>
          <a:noFill/>
        </p:spPr>
        <p:txBody>
          <a:bodyPr wrap="square" rtlCol="0">
            <a:spAutoFit/>
          </a:bodyPr>
          <a:lstStyle/>
          <a:p>
            <a:r>
              <a:rPr lang="en-US" b="1" dirty="0" smtClean="0">
                <a:solidFill>
                  <a:schemeClr val="tx1">
                    <a:lumMod val="50000"/>
                    <a:lumOff val="50000"/>
                  </a:schemeClr>
                </a:solidFill>
              </a:rPr>
              <a:t>Woodson Research Center</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94083544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we will cover:</a:t>
            </a:r>
          </a:p>
          <a:p>
            <a:pPr lvl="1"/>
            <a:r>
              <a:rPr lang="en-US" dirty="0" smtClean="0"/>
              <a:t>Creating a policy</a:t>
            </a:r>
          </a:p>
          <a:p>
            <a:pPr lvl="1"/>
            <a:r>
              <a:rPr lang="en-US" dirty="0" smtClean="0"/>
              <a:t>Surveying the collection</a:t>
            </a:r>
          </a:p>
          <a:p>
            <a:pPr lvl="1"/>
            <a:r>
              <a:rPr lang="en-US" dirty="0" smtClean="0"/>
              <a:t>Applying the OAIS model to create information packages</a:t>
            </a:r>
          </a:p>
          <a:p>
            <a:pPr lvl="1"/>
            <a:endParaRPr lang="en-US" dirty="0" smtClean="0"/>
          </a:p>
          <a:p>
            <a:r>
              <a:rPr lang="en-US" dirty="0" smtClean="0"/>
              <a:t>What we won’t cover:</a:t>
            </a:r>
          </a:p>
          <a:p>
            <a:pPr lvl="1"/>
            <a:r>
              <a:rPr lang="en-US" dirty="0" smtClean="0"/>
              <a:t>No in-depth discussion of digital forensics</a:t>
            </a:r>
          </a:p>
          <a:p>
            <a:pPr lvl="1"/>
            <a:r>
              <a:rPr lang="en-US" dirty="0" smtClean="0"/>
              <a:t>No in-depth discussion of different tools</a:t>
            </a:r>
          </a:p>
          <a:p>
            <a:pPr lvl="1"/>
            <a:r>
              <a:rPr lang="en-US" dirty="0" smtClean="0"/>
              <a:t>Preservation metadata</a:t>
            </a:r>
          </a:p>
          <a:p>
            <a:pPr lvl="1"/>
            <a:r>
              <a:rPr lang="en-US" dirty="0" smtClean="0"/>
              <a:t>Storage options</a:t>
            </a:r>
            <a:endParaRPr lang="en-US" dirty="0"/>
          </a:p>
        </p:txBody>
      </p:sp>
    </p:spTree>
    <p:extLst>
      <p:ext uri="{BB962C8B-B14F-4D97-AF65-F5344CB8AC3E}">
        <p14:creationId xmlns:p14="http://schemas.microsoft.com/office/powerpoint/2010/main" val="262129291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Laying the Groundwork</a:t>
            </a:r>
            <a:br>
              <a:rPr lang="en-US" sz="3600" dirty="0" smtClean="0"/>
            </a:br>
            <a:r>
              <a:rPr lang="en-US" sz="3200" dirty="0"/>
              <a:t>Our year of Digital Preservation begins…</a:t>
            </a:r>
            <a:br>
              <a:rPr lang="en-US" sz="3200" dirty="0"/>
            </a:br>
            <a:endParaRPr lang="en-US" sz="3600" dirty="0"/>
          </a:p>
        </p:txBody>
      </p:sp>
      <p:sp>
        <p:nvSpPr>
          <p:cNvPr id="3" name="Content Placeholder 2"/>
          <p:cNvSpPr>
            <a:spLocks noGrp="1"/>
          </p:cNvSpPr>
          <p:nvPr>
            <p:ph idx="1"/>
          </p:nvPr>
        </p:nvSpPr>
        <p:spPr>
          <a:xfrm>
            <a:off x="457200" y="1594366"/>
            <a:ext cx="8229600" cy="4273034"/>
          </a:xfrm>
        </p:spPr>
        <p:txBody>
          <a:bodyPr>
            <a:normAutofit/>
          </a:bodyPr>
          <a:lstStyle/>
          <a:p>
            <a:pPr marL="0" indent="0">
              <a:buNone/>
            </a:pPr>
            <a:r>
              <a:rPr lang="en-US" dirty="0" smtClean="0"/>
              <a:t>Departmental goals for 2014 :</a:t>
            </a:r>
          </a:p>
          <a:p>
            <a:pPr lvl="1"/>
            <a:r>
              <a:rPr lang="en-US" dirty="0" smtClean="0"/>
              <a:t>put in place the needed </a:t>
            </a:r>
          </a:p>
          <a:p>
            <a:pPr lvl="2"/>
            <a:r>
              <a:rPr lang="en-US" dirty="0" smtClean="0"/>
              <a:t>institutional support</a:t>
            </a:r>
          </a:p>
          <a:p>
            <a:pPr lvl="2"/>
            <a:r>
              <a:rPr lang="en-US" dirty="0" smtClean="0"/>
              <a:t>policies</a:t>
            </a:r>
          </a:p>
          <a:p>
            <a:pPr lvl="2"/>
            <a:r>
              <a:rPr lang="en-US" dirty="0" smtClean="0"/>
              <a:t>workflows</a:t>
            </a:r>
          </a:p>
          <a:p>
            <a:pPr lvl="2"/>
            <a:r>
              <a:rPr lang="en-US" dirty="0" smtClean="0"/>
              <a:t>software, hardware, and </a:t>
            </a:r>
          </a:p>
          <a:p>
            <a:pPr lvl="2"/>
            <a:r>
              <a:rPr lang="en-US" dirty="0" smtClean="0"/>
              <a:t>staff skills </a:t>
            </a:r>
          </a:p>
          <a:p>
            <a:pPr marL="914400" lvl="2" indent="0">
              <a:buNone/>
            </a:pPr>
            <a:r>
              <a:rPr lang="en-US" b="1" i="1" dirty="0" smtClean="0">
                <a:solidFill>
                  <a:srgbClr val="FF0000"/>
                </a:solidFill>
              </a:rPr>
              <a:t>to have a true working digital preservation program</a:t>
            </a:r>
            <a:r>
              <a:rPr lang="en-US" b="1" dirty="0" smtClean="0">
                <a:solidFill>
                  <a:srgbClr val="FF0000"/>
                </a:solidFill>
              </a:rPr>
              <a:t>.</a:t>
            </a:r>
          </a:p>
        </p:txBody>
      </p:sp>
      <p:sp>
        <p:nvSpPr>
          <p:cNvPr id="4" name="Rectangle 3"/>
          <p:cNvSpPr/>
          <p:nvPr/>
        </p:nvSpPr>
        <p:spPr>
          <a:xfrm>
            <a:off x="4453217" y="3244334"/>
            <a:ext cx="237566" cy="369332"/>
          </a:xfrm>
          <a:prstGeom prst="rect">
            <a:avLst/>
          </a:prstGeom>
        </p:spPr>
        <p:txBody>
          <a:bodyPr wrap="none">
            <a:spAutoFit/>
          </a:bodyPr>
          <a:lstStyle/>
          <a:p>
            <a:r>
              <a:rPr lang="en-US" b="0" dirty="0" smtClean="0">
                <a:effectLst/>
              </a:rPr>
              <a:t> </a:t>
            </a:r>
            <a:endParaRPr lang="en-US" dirty="0"/>
          </a:p>
        </p:txBody>
      </p:sp>
      <p:sp>
        <p:nvSpPr>
          <p:cNvPr id="6" name="Rectangle 5"/>
          <p:cNvSpPr/>
          <p:nvPr/>
        </p:nvSpPr>
        <p:spPr>
          <a:xfrm>
            <a:off x="4453217" y="3244334"/>
            <a:ext cx="237566" cy="369332"/>
          </a:xfrm>
          <a:prstGeom prst="rect">
            <a:avLst/>
          </a:prstGeom>
        </p:spPr>
        <p:txBody>
          <a:bodyPr wrap="none">
            <a:spAutoFit/>
          </a:bodyPr>
          <a:lstStyle/>
          <a:p>
            <a:r>
              <a:rPr lang="en-US" b="0" dirty="0" smtClean="0">
                <a:effectLst/>
              </a:rPr>
              <a:t> </a:t>
            </a:r>
            <a:endParaRPr lang="en-US" dirty="0"/>
          </a:p>
        </p:txBody>
      </p:sp>
    </p:spTree>
    <p:extLst>
      <p:ext uri="{BB962C8B-B14F-4D97-AF65-F5344CB8AC3E}">
        <p14:creationId xmlns:p14="http://schemas.microsoft.com/office/powerpoint/2010/main" val="64749880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a:t>
            </a:r>
            <a:endParaRPr lang="en-US" dirty="0"/>
          </a:p>
        </p:txBody>
      </p:sp>
      <p:sp>
        <p:nvSpPr>
          <p:cNvPr id="3" name="Content Placeholder 2"/>
          <p:cNvSpPr>
            <a:spLocks noGrp="1"/>
          </p:cNvSpPr>
          <p:nvPr>
            <p:ph idx="1"/>
          </p:nvPr>
        </p:nvSpPr>
        <p:spPr/>
        <p:txBody>
          <a:bodyPr/>
          <a:lstStyle/>
          <a:p>
            <a:r>
              <a:rPr lang="en-US" dirty="0" smtClean="0"/>
              <a:t>Vice </a:t>
            </a:r>
            <a:r>
              <a:rPr lang="en-US" dirty="0"/>
              <a:t>Provost and University </a:t>
            </a:r>
            <a:r>
              <a:rPr lang="en-US" dirty="0" smtClean="0"/>
              <a:t>Librarian</a:t>
            </a:r>
          </a:p>
          <a:p>
            <a:r>
              <a:rPr lang="en-US" dirty="0" smtClean="0"/>
              <a:t>Digital </a:t>
            </a:r>
            <a:r>
              <a:rPr lang="en-US" dirty="0"/>
              <a:t>Scholarship </a:t>
            </a:r>
            <a:r>
              <a:rPr lang="en-US" dirty="0" smtClean="0"/>
              <a:t>Services</a:t>
            </a:r>
          </a:p>
          <a:p>
            <a:r>
              <a:rPr lang="en-US" dirty="0" smtClean="0"/>
              <a:t>IT</a:t>
            </a:r>
          </a:p>
          <a:p>
            <a:r>
              <a:rPr lang="en-US" dirty="0" smtClean="0"/>
              <a:t>Users</a:t>
            </a:r>
          </a:p>
          <a:p>
            <a:r>
              <a:rPr lang="en-US" dirty="0" smtClean="0"/>
              <a:t>Donors</a:t>
            </a:r>
          </a:p>
          <a:p>
            <a:r>
              <a:rPr lang="en-US" dirty="0" smtClean="0"/>
              <a:t>Us</a:t>
            </a:r>
            <a:endParaRPr lang="en-US" dirty="0"/>
          </a:p>
        </p:txBody>
      </p:sp>
    </p:spTree>
    <p:extLst>
      <p:ext uri="{BB962C8B-B14F-4D97-AF65-F5344CB8AC3E}">
        <p14:creationId xmlns:p14="http://schemas.microsoft.com/office/powerpoint/2010/main" val="325633972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Mission Statement</a:t>
            </a:r>
            <a:endParaRPr lang="en-US" sz="3100" dirty="0"/>
          </a:p>
        </p:txBody>
      </p:sp>
      <p:sp>
        <p:nvSpPr>
          <p:cNvPr id="3" name="Content Placeholder 2"/>
          <p:cNvSpPr>
            <a:spLocks noGrp="1"/>
          </p:cNvSpPr>
          <p:nvPr>
            <p:ph idx="1"/>
          </p:nvPr>
        </p:nvSpPr>
        <p:spPr>
          <a:xfrm>
            <a:off x="457200" y="1981200"/>
            <a:ext cx="8229600" cy="4419600"/>
          </a:xfrm>
        </p:spPr>
        <p:txBody>
          <a:bodyPr>
            <a:normAutofit fontScale="92500" lnSpcReduction="10000"/>
          </a:bodyPr>
          <a:lstStyle/>
          <a:p>
            <a:pPr marL="0" indent="0">
              <a:buNone/>
            </a:pPr>
            <a:r>
              <a:rPr lang="en-US" sz="2600" dirty="0" smtClean="0">
                <a:solidFill>
                  <a:schemeClr val="bg1">
                    <a:lumMod val="75000"/>
                  </a:schemeClr>
                </a:solidFill>
              </a:rPr>
              <a:t>The </a:t>
            </a:r>
            <a:r>
              <a:rPr lang="en-US" sz="2600" dirty="0">
                <a:solidFill>
                  <a:schemeClr val="bg1">
                    <a:lumMod val="75000"/>
                  </a:schemeClr>
                </a:solidFill>
              </a:rPr>
              <a:t>mission of the Woodson Research Center, like that of its  </a:t>
            </a:r>
            <a:r>
              <a:rPr lang="en-US" sz="2600" dirty="0" smtClean="0">
                <a:solidFill>
                  <a:schemeClr val="bg1">
                    <a:lumMod val="75000"/>
                  </a:schemeClr>
                </a:solidFill>
              </a:rPr>
              <a:t>         parent </a:t>
            </a:r>
            <a:r>
              <a:rPr lang="en-US" sz="2600" dirty="0">
                <a:solidFill>
                  <a:schemeClr val="bg1">
                    <a:lumMod val="75000"/>
                  </a:schemeClr>
                </a:solidFill>
              </a:rPr>
              <a:t>body, the </a:t>
            </a:r>
            <a:r>
              <a:rPr lang="en-US" sz="2600" dirty="0" err="1">
                <a:solidFill>
                  <a:schemeClr val="bg1">
                    <a:lumMod val="75000"/>
                  </a:schemeClr>
                </a:solidFill>
              </a:rPr>
              <a:t>Fondren</a:t>
            </a:r>
            <a:r>
              <a:rPr lang="en-US" sz="2600" dirty="0">
                <a:solidFill>
                  <a:schemeClr val="bg1">
                    <a:lumMod val="75000"/>
                  </a:schemeClr>
                </a:solidFill>
              </a:rPr>
              <a:t> Library of Rice University in </a:t>
            </a:r>
            <a:r>
              <a:rPr lang="en-US" sz="2600" dirty="0" smtClean="0">
                <a:solidFill>
                  <a:schemeClr val="bg1">
                    <a:lumMod val="75000"/>
                  </a:schemeClr>
                </a:solidFill>
              </a:rPr>
              <a:t>Houston</a:t>
            </a:r>
            <a:r>
              <a:rPr lang="en-US" sz="2600" dirty="0">
                <a:solidFill>
                  <a:schemeClr val="bg1">
                    <a:lumMod val="75000"/>
                  </a:schemeClr>
                </a:solidFill>
              </a:rPr>
              <a:t>, Texas, is to support the institutional, research and </a:t>
            </a:r>
            <a:r>
              <a:rPr lang="en-US" sz="2600" dirty="0" smtClean="0">
                <a:solidFill>
                  <a:schemeClr val="bg1">
                    <a:lumMod val="75000"/>
                  </a:schemeClr>
                </a:solidFill>
              </a:rPr>
              <a:t>public </a:t>
            </a:r>
            <a:r>
              <a:rPr lang="en-US" sz="2600" dirty="0">
                <a:solidFill>
                  <a:schemeClr val="bg1">
                    <a:lumMod val="75000"/>
                  </a:schemeClr>
                </a:solidFill>
              </a:rPr>
              <a:t>service programs of the University. The Center collects, </a:t>
            </a:r>
            <a:r>
              <a:rPr lang="en-US" sz="2600" dirty="0" smtClean="0">
                <a:solidFill>
                  <a:schemeClr val="bg1">
                    <a:lumMod val="75000"/>
                  </a:schemeClr>
                </a:solidFill>
              </a:rPr>
              <a:t>organizes</a:t>
            </a:r>
            <a:r>
              <a:rPr lang="en-US" sz="2600" dirty="0">
                <a:solidFill>
                  <a:schemeClr val="bg1">
                    <a:lumMod val="75000"/>
                  </a:schemeClr>
                </a:solidFill>
              </a:rPr>
              <a:t>, preserves and describes official records of the </a:t>
            </a:r>
            <a:r>
              <a:rPr lang="en-US" sz="2600" dirty="0" smtClean="0">
                <a:solidFill>
                  <a:schemeClr val="bg1">
                    <a:lumMod val="75000"/>
                  </a:schemeClr>
                </a:solidFill>
              </a:rPr>
              <a:t>University</a:t>
            </a:r>
            <a:r>
              <a:rPr lang="en-US" sz="2600" dirty="0">
                <a:solidFill>
                  <a:schemeClr val="bg1">
                    <a:lumMod val="75000"/>
                  </a:schemeClr>
                </a:solidFill>
              </a:rPr>
              <a:t>, special collections of rare books and manuscripts. It </a:t>
            </a:r>
            <a:r>
              <a:rPr lang="en-US" sz="2600" dirty="0" smtClean="0">
                <a:solidFill>
                  <a:schemeClr val="bg1">
                    <a:lumMod val="75000"/>
                  </a:schemeClr>
                </a:solidFill>
              </a:rPr>
              <a:t>makes </a:t>
            </a:r>
            <a:r>
              <a:rPr lang="en-US" sz="2600" dirty="0">
                <a:solidFill>
                  <a:schemeClr val="bg1">
                    <a:lumMod val="75000"/>
                  </a:schemeClr>
                </a:solidFill>
              </a:rPr>
              <a:t>these materials available for Rice faculty, students and </a:t>
            </a:r>
            <a:r>
              <a:rPr lang="en-US" sz="2600" dirty="0" smtClean="0">
                <a:solidFill>
                  <a:schemeClr val="bg1">
                    <a:lumMod val="75000"/>
                  </a:schemeClr>
                </a:solidFill>
              </a:rPr>
              <a:t>alumni</a:t>
            </a:r>
            <a:r>
              <a:rPr lang="en-US" sz="2600" dirty="0">
                <a:solidFill>
                  <a:schemeClr val="bg1">
                    <a:lumMod val="75000"/>
                  </a:schemeClr>
                </a:solidFill>
              </a:rPr>
              <a:t>, as well as local, national and international researchers </a:t>
            </a:r>
            <a:r>
              <a:rPr lang="en-US" sz="2600" dirty="0" smtClean="0">
                <a:solidFill>
                  <a:schemeClr val="bg1">
                    <a:lumMod val="75000"/>
                  </a:schemeClr>
                </a:solidFill>
              </a:rPr>
              <a:t>via </a:t>
            </a:r>
            <a:r>
              <a:rPr lang="en-US" sz="2600" dirty="0">
                <a:solidFill>
                  <a:schemeClr val="bg1">
                    <a:lumMod val="75000"/>
                  </a:schemeClr>
                </a:solidFill>
              </a:rPr>
              <a:t>exhibitions, lectures, and other public events, and by </a:t>
            </a:r>
            <a:r>
              <a:rPr lang="en-US" sz="2600" dirty="0" smtClean="0">
                <a:solidFill>
                  <a:schemeClr val="bg1">
                    <a:lumMod val="75000"/>
                  </a:schemeClr>
                </a:solidFill>
              </a:rPr>
              <a:t>publishing </a:t>
            </a:r>
            <a:r>
              <a:rPr lang="en-US" sz="2600" dirty="0">
                <a:solidFill>
                  <a:schemeClr val="bg1">
                    <a:lumMod val="75000"/>
                  </a:schemeClr>
                </a:solidFill>
              </a:rPr>
              <a:t>print and online materials highlighting the </a:t>
            </a:r>
            <a:r>
              <a:rPr lang="en-US" sz="2600" dirty="0" smtClean="0">
                <a:solidFill>
                  <a:schemeClr val="bg1">
                    <a:lumMod val="75000"/>
                  </a:schemeClr>
                </a:solidFill>
              </a:rPr>
              <a:t>department's </a:t>
            </a:r>
            <a:r>
              <a:rPr lang="en-US" sz="2600" dirty="0">
                <a:solidFill>
                  <a:schemeClr val="bg1">
                    <a:lumMod val="75000"/>
                  </a:schemeClr>
                </a:solidFill>
              </a:rPr>
              <a:t>primary source collections. </a:t>
            </a:r>
            <a:r>
              <a:rPr lang="en-US" sz="2600" i="1" dirty="0">
                <a:solidFill>
                  <a:srgbClr val="FF0000"/>
                </a:solidFill>
              </a:rPr>
              <a:t>The </a:t>
            </a:r>
            <a:r>
              <a:rPr lang="en-US" sz="2600" i="1" dirty="0" err="1">
                <a:solidFill>
                  <a:srgbClr val="FF0000"/>
                </a:solidFill>
              </a:rPr>
              <a:t>Fondren</a:t>
            </a:r>
            <a:r>
              <a:rPr lang="en-US" sz="2600" i="1" dirty="0">
                <a:solidFill>
                  <a:srgbClr val="FF0000"/>
                </a:solidFill>
              </a:rPr>
              <a:t> Library </a:t>
            </a:r>
            <a:r>
              <a:rPr lang="en-US" sz="2600" i="1" dirty="0" smtClean="0">
                <a:solidFill>
                  <a:srgbClr val="FF0000"/>
                </a:solidFill>
              </a:rPr>
              <a:t>is </a:t>
            </a:r>
            <a:r>
              <a:rPr lang="en-US" sz="2600" i="1" dirty="0">
                <a:solidFill>
                  <a:srgbClr val="FF0000"/>
                </a:solidFill>
              </a:rPr>
              <a:t>committed to providing the analog and digital preservation </a:t>
            </a:r>
            <a:r>
              <a:rPr lang="en-US" sz="2600" i="1" dirty="0" smtClean="0">
                <a:solidFill>
                  <a:srgbClr val="FF0000"/>
                </a:solidFill>
              </a:rPr>
              <a:t>support </a:t>
            </a:r>
            <a:r>
              <a:rPr lang="en-US" sz="2600" i="1" dirty="0">
                <a:solidFill>
                  <a:srgbClr val="FF0000"/>
                </a:solidFill>
              </a:rPr>
              <a:t>which makes long-term access to its rare and unique </a:t>
            </a:r>
            <a:r>
              <a:rPr lang="en-US" sz="2600" i="1" dirty="0" smtClean="0">
                <a:solidFill>
                  <a:srgbClr val="FF0000"/>
                </a:solidFill>
              </a:rPr>
              <a:t>materials </a:t>
            </a:r>
            <a:r>
              <a:rPr lang="en-US" sz="2600" i="1" dirty="0">
                <a:solidFill>
                  <a:srgbClr val="FF0000"/>
                </a:solidFill>
              </a:rPr>
              <a:t>possible</a:t>
            </a:r>
            <a:r>
              <a:rPr lang="en-US" sz="2600" i="1" dirty="0" smtClean="0">
                <a:solidFill>
                  <a:srgbClr val="FF0000"/>
                </a:solidFill>
              </a:rPr>
              <a:t>.</a:t>
            </a:r>
          </a:p>
        </p:txBody>
      </p:sp>
    </p:spTree>
    <p:extLst>
      <p:ext uri="{BB962C8B-B14F-4D97-AF65-F5344CB8AC3E}">
        <p14:creationId xmlns:p14="http://schemas.microsoft.com/office/powerpoint/2010/main" val="223534720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Creation of a high-level digital preservation policy</a:t>
            </a:r>
            <a:endParaRPr lang="en-US" dirty="0"/>
          </a:p>
        </p:txBody>
      </p:sp>
      <p:sp>
        <p:nvSpPr>
          <p:cNvPr id="4" name="Content Placeholder 3"/>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The policy was based on the NEDCC template</a:t>
            </a:r>
          </a:p>
          <a:p>
            <a:pPr marL="0" indent="0">
              <a:buNone/>
            </a:pPr>
            <a:r>
              <a:rPr lang="en-US" sz="2000" dirty="0" smtClean="0">
                <a:hlinkClick r:id="rId3"/>
              </a:rPr>
              <a:t>https://www.nedcc.org/assets/media/documents/SoDAExerciseToolkit.pdf</a:t>
            </a:r>
            <a:endParaRPr lang="en-US" sz="2000" dirty="0"/>
          </a:p>
        </p:txBody>
      </p:sp>
      <p:pic>
        <p:nvPicPr>
          <p:cNvPr id="1027" name="Picture 3" descr="H:\Presentations\SSA Boot camp 2015\NEDCCheader.log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752600"/>
            <a:ext cx="4851400" cy="210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17801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addressed in policy </a:t>
            </a:r>
            <a:endParaRPr lang="en-US" dirty="0"/>
          </a:p>
        </p:txBody>
      </p:sp>
      <p:sp>
        <p:nvSpPr>
          <p:cNvPr id="3" name="Content Placeholder 2"/>
          <p:cNvSpPr>
            <a:spLocks noGrp="1"/>
          </p:cNvSpPr>
          <p:nvPr>
            <p:ph idx="1"/>
          </p:nvPr>
        </p:nvSpPr>
        <p:spPr/>
        <p:txBody>
          <a:bodyPr>
            <a:normAutofit/>
          </a:bodyPr>
          <a:lstStyle/>
          <a:p>
            <a:r>
              <a:rPr lang="en-US" dirty="0" smtClean="0"/>
              <a:t>Primary Policy Aims</a:t>
            </a:r>
          </a:p>
          <a:p>
            <a:r>
              <a:rPr lang="en-US" dirty="0" smtClean="0"/>
              <a:t>Risk Assessment</a:t>
            </a:r>
          </a:p>
          <a:p>
            <a:r>
              <a:rPr lang="en-US" dirty="0" smtClean="0"/>
              <a:t>Needs Statement</a:t>
            </a:r>
          </a:p>
          <a:p>
            <a:r>
              <a:rPr lang="en-US" dirty="0" smtClean="0"/>
              <a:t>Project /Purpose Statement</a:t>
            </a:r>
          </a:p>
          <a:p>
            <a:r>
              <a:rPr lang="en-US" dirty="0" smtClean="0"/>
              <a:t>Goals and Objectives</a:t>
            </a:r>
          </a:p>
          <a:p>
            <a:r>
              <a:rPr lang="en-US" dirty="0" smtClean="0"/>
              <a:t>Projects to Undertake</a:t>
            </a:r>
          </a:p>
          <a:p>
            <a:r>
              <a:rPr lang="en-US" dirty="0" smtClean="0"/>
              <a:t>Organizational Commitments</a:t>
            </a:r>
          </a:p>
        </p:txBody>
      </p:sp>
      <p:sp>
        <p:nvSpPr>
          <p:cNvPr id="4" name="TextBox 3"/>
          <p:cNvSpPr txBox="1"/>
          <p:nvPr/>
        </p:nvSpPr>
        <p:spPr>
          <a:xfrm>
            <a:off x="762000" y="6019800"/>
            <a:ext cx="7772400" cy="369332"/>
          </a:xfrm>
          <a:prstGeom prst="rect">
            <a:avLst/>
          </a:prstGeom>
          <a:noFill/>
        </p:spPr>
        <p:txBody>
          <a:bodyPr wrap="square" rtlCol="0">
            <a:spAutoFit/>
          </a:bodyPr>
          <a:lstStyle/>
          <a:p>
            <a:pPr algn="ctr"/>
            <a:r>
              <a:rPr lang="en-US" i="1" dirty="0" smtClean="0">
                <a:solidFill>
                  <a:schemeClr val="tx1">
                    <a:lumMod val="50000"/>
                    <a:lumOff val="50000"/>
                  </a:schemeClr>
                </a:solidFill>
              </a:rPr>
              <a:t>Developing a digital preservation policy…</a:t>
            </a:r>
            <a:endParaRPr lang="en-US" i="1" dirty="0">
              <a:solidFill>
                <a:schemeClr val="tx1">
                  <a:lumMod val="50000"/>
                  <a:lumOff val="50000"/>
                </a:schemeClr>
              </a:solidFill>
            </a:endParaRPr>
          </a:p>
        </p:txBody>
      </p:sp>
    </p:spTree>
    <p:extLst>
      <p:ext uri="{BB962C8B-B14F-4D97-AF65-F5344CB8AC3E}">
        <p14:creationId xmlns:p14="http://schemas.microsoft.com/office/powerpoint/2010/main" val="401427796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1228</Words>
  <Application>Microsoft Office PowerPoint</Application>
  <PresentationFormat>On-screen Show (4:3)</PresentationFormat>
  <Paragraphs>265</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SSA 2015 Boot Camp</vt:lpstr>
      <vt:lpstr>About Us</vt:lpstr>
      <vt:lpstr>Boot Camp Structure</vt:lpstr>
      <vt:lpstr>Learning Objectives</vt:lpstr>
      <vt:lpstr>Laying the Groundwork Our year of Digital Preservation begins… </vt:lpstr>
      <vt:lpstr>Stakeholders</vt:lpstr>
      <vt:lpstr>Mission Statement</vt:lpstr>
      <vt:lpstr>Creation of a high-level digital preservation policy</vt:lpstr>
      <vt:lpstr>Items addressed in policy </vt:lpstr>
      <vt:lpstr>Items addressed in policy, cont’d</vt:lpstr>
      <vt:lpstr>Overcoming Concerns</vt:lpstr>
      <vt:lpstr>Reading and Training</vt:lpstr>
      <vt:lpstr>Task 1</vt:lpstr>
      <vt:lpstr>Surveying the Collection</vt:lpstr>
      <vt:lpstr>eRecords Inventory</vt:lpstr>
      <vt:lpstr>Task 2</vt:lpstr>
      <vt:lpstr>What is OAIS?</vt:lpstr>
      <vt:lpstr>Parts of an official  Information Package (AIP)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 A: Creating a disk image </vt:lpstr>
      <vt:lpstr>PowerPoint Presentation</vt:lpstr>
      <vt:lpstr>Software</vt:lpstr>
      <vt:lpstr>BitCurator Site visit</vt:lpstr>
      <vt:lpstr>BitCurator workstation</vt:lpstr>
      <vt:lpstr>Option B: Other tools</vt:lpstr>
      <vt:lpstr>Task 3</vt:lpstr>
      <vt:lpstr>The present</vt:lpstr>
      <vt:lpstr>Our Next Project</vt:lpstr>
      <vt:lpstr>Creating an environment for Success*</vt:lpstr>
      <vt:lpstr>Demonstrating/Defining success</vt:lpstr>
      <vt:lpstr>Keep on keeping on…</vt:lpstr>
      <vt:lpstr>Thanks! Contact Us!  </vt:lpstr>
    </vt:vector>
  </TitlesOfParts>
  <Company>Rice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SSA 2015 Boot Camp</dc:title>
  <dc:creator>Rebecca E Russell</dc:creator>
  <cp:lastModifiedBy>Rebecca E Russell</cp:lastModifiedBy>
  <cp:revision>54</cp:revision>
  <cp:lastPrinted>2015-05-19T16:30:06Z</cp:lastPrinted>
  <dcterms:created xsi:type="dcterms:W3CDTF">2015-03-03T16:47:07Z</dcterms:created>
  <dcterms:modified xsi:type="dcterms:W3CDTF">2015-05-28T21:40:05Z</dcterms:modified>
</cp:coreProperties>
</file>